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2"/>
    <p:sldId id="257" r:id="rId23"/>
    <p:sldId id="258" r:id="rId24"/>
    <p:sldId id="259" r:id="rId25"/>
    <p:sldId id="260" r:id="rId26"/>
    <p:sldId id="261" r:id="rId27"/>
    <p:sldId id="262" r:id="rId28"/>
    <p:sldId id="263" r:id="rId29"/>
    <p:sldId id="264" r:id="rId30"/>
    <p:sldId id="265" r:id="rId31"/>
    <p:sldId id="266" r:id="rId32"/>
    <p:sldId id="267" r:id="rId33"/>
    <p:sldId id="268" r:id="rId34"/>
    <p:sldId id="269" r:id="rId35"/>
    <p:sldId id="270" r:id="rId36"/>
    <p:sldId id="271" r:id="rId37"/>
    <p:sldId id="272" r:id="rId38"/>
    <p:sldId id="273" r:id="rId39"/>
    <p:sldId id="274" r:id="rId40"/>
    <p:sldId id="275" r:id="rId41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Agrandir" charset="1" panose="00000500000000000000"/>
      <p:regular r:id="rId10"/>
    </p:embeddedFont>
    <p:embeddedFont>
      <p:font typeface="Agrandir Bold" charset="1" panose="00000800000000000000"/>
      <p:regular r:id="rId11"/>
    </p:embeddedFont>
    <p:embeddedFont>
      <p:font typeface="Agrandir Italics" charset="1" panose="00000500000000000000"/>
      <p:regular r:id="rId12"/>
    </p:embeddedFont>
    <p:embeddedFont>
      <p:font typeface="Agrandir Bold Italics" charset="1" panose="00000800000000000000"/>
      <p:regular r:id="rId13"/>
    </p:embeddedFont>
    <p:embeddedFont>
      <p:font typeface="Agrandir Thin" charset="1" panose="00000200000000000000"/>
      <p:regular r:id="rId14"/>
    </p:embeddedFont>
    <p:embeddedFont>
      <p:font typeface="Agrandir Thin Italics" charset="1" panose="00000200000000000000"/>
      <p:regular r:id="rId15"/>
    </p:embeddedFont>
    <p:embeddedFont>
      <p:font typeface="Agrandir Medium" charset="1" panose="00000600000000000000"/>
      <p:regular r:id="rId16"/>
    </p:embeddedFont>
    <p:embeddedFont>
      <p:font typeface="Agrandir Medium Italics" charset="1" panose="00000600000000000000"/>
      <p:regular r:id="rId17"/>
    </p:embeddedFont>
    <p:embeddedFont>
      <p:font typeface="Agrandir Ultra-Bold" charset="1" panose="00000A00000000000000"/>
      <p:regular r:id="rId18"/>
    </p:embeddedFont>
    <p:embeddedFont>
      <p:font typeface="Agrandir Ultra-Bold Italics" charset="1" panose="00000A00000000000000"/>
      <p:regular r:id="rId19"/>
    </p:embeddedFont>
    <p:embeddedFont>
      <p:font typeface="Agrandir Heavy" charset="1" panose="00000900000000000000"/>
      <p:regular r:id="rId20"/>
    </p:embeddedFont>
    <p:embeddedFont>
      <p:font typeface="Agrandir Heavy Italics" charset="1" panose="0000090000000000000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slides/slide1.xml" Type="http://schemas.openxmlformats.org/officeDocument/2006/relationships/slide"/><Relationship Id="rId23" Target="slides/slide2.xml" Type="http://schemas.openxmlformats.org/officeDocument/2006/relationships/slide"/><Relationship Id="rId24" Target="slides/slide3.xml" Type="http://schemas.openxmlformats.org/officeDocument/2006/relationships/slide"/><Relationship Id="rId25" Target="slides/slide4.xml" Type="http://schemas.openxmlformats.org/officeDocument/2006/relationships/slide"/><Relationship Id="rId26" Target="slides/slide5.xml" Type="http://schemas.openxmlformats.org/officeDocument/2006/relationships/slide"/><Relationship Id="rId27" Target="slides/slide6.xml" Type="http://schemas.openxmlformats.org/officeDocument/2006/relationships/slide"/><Relationship Id="rId28" Target="slides/slide7.xml" Type="http://schemas.openxmlformats.org/officeDocument/2006/relationships/slide"/><Relationship Id="rId29" Target="slides/slide8.xml" Type="http://schemas.openxmlformats.org/officeDocument/2006/relationships/slide"/><Relationship Id="rId3" Target="viewProps.xml" Type="http://schemas.openxmlformats.org/officeDocument/2006/relationships/viewProps"/><Relationship Id="rId30" Target="slides/slide9.xml" Type="http://schemas.openxmlformats.org/officeDocument/2006/relationships/slide"/><Relationship Id="rId31" Target="slides/slide10.xml" Type="http://schemas.openxmlformats.org/officeDocument/2006/relationships/slide"/><Relationship Id="rId32" Target="slides/slide11.xml" Type="http://schemas.openxmlformats.org/officeDocument/2006/relationships/slide"/><Relationship Id="rId33" Target="slides/slide12.xml" Type="http://schemas.openxmlformats.org/officeDocument/2006/relationships/slide"/><Relationship Id="rId34" Target="slides/slide13.xml" Type="http://schemas.openxmlformats.org/officeDocument/2006/relationships/slide"/><Relationship Id="rId35" Target="slides/slide14.xml" Type="http://schemas.openxmlformats.org/officeDocument/2006/relationships/slide"/><Relationship Id="rId36" Target="slides/slide15.xml" Type="http://schemas.openxmlformats.org/officeDocument/2006/relationships/slide"/><Relationship Id="rId37" Target="slides/slide16.xml" Type="http://schemas.openxmlformats.org/officeDocument/2006/relationships/slide"/><Relationship Id="rId38" Target="slides/slide17.xml" Type="http://schemas.openxmlformats.org/officeDocument/2006/relationships/slide"/><Relationship Id="rId39" Target="slides/slide18.xml" Type="http://schemas.openxmlformats.org/officeDocument/2006/relationships/slide"/><Relationship Id="rId4" Target="theme/theme1.xml" Type="http://schemas.openxmlformats.org/officeDocument/2006/relationships/theme"/><Relationship Id="rId40" Target="slides/slide19.xml" Type="http://schemas.openxmlformats.org/officeDocument/2006/relationships/slide"/><Relationship Id="rId41" Target="slides/slide20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26.svg" Type="http://schemas.openxmlformats.org/officeDocument/2006/relationships/image"/><Relationship Id="rId4" Target="../media/image27.png" Type="http://schemas.openxmlformats.org/officeDocument/2006/relationships/image"/><Relationship Id="rId5" Target="../media/image28.svg" Type="http://schemas.openxmlformats.org/officeDocument/2006/relationships/image"/><Relationship Id="rId6" Target="../media/image33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png" Type="http://schemas.openxmlformats.org/officeDocument/2006/relationships/image"/><Relationship Id="rId3" Target="../media/image35.svg" Type="http://schemas.openxmlformats.org/officeDocument/2006/relationships/image"/><Relationship Id="rId4" Target="../media/image36.png" Type="http://schemas.openxmlformats.org/officeDocument/2006/relationships/image"/><Relationship Id="rId5" Target="../media/image37.svg" Type="http://schemas.openxmlformats.org/officeDocument/2006/relationships/image"/><Relationship Id="rId6" Target="../media/image38.png" Type="http://schemas.openxmlformats.org/officeDocument/2006/relationships/image"/><Relationship Id="rId7" Target="../media/image39.svg" Type="http://schemas.openxmlformats.org/officeDocument/2006/relationships/image"/><Relationship Id="rId8" Target="../media/image40.png" Type="http://schemas.openxmlformats.org/officeDocument/2006/relationships/image"/><Relationship Id="rId9" Target="../media/image41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Relationship Id="rId3" Target="../media/image28.svg" Type="http://schemas.openxmlformats.org/officeDocument/2006/relationships/image"/><Relationship Id="rId4" Target="../media/image42.png" Type="http://schemas.openxmlformats.org/officeDocument/2006/relationships/image"/><Relationship Id="rId5" Target="../media/image43.pn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svg" Type="http://schemas.openxmlformats.org/officeDocument/2006/relationships/image"/><Relationship Id="rId4" Target="../media/image22.png" Type="http://schemas.openxmlformats.org/officeDocument/2006/relationships/image"/><Relationship Id="rId5" Target="../media/image23.svg" Type="http://schemas.openxmlformats.org/officeDocument/2006/relationships/image"/><Relationship Id="rId6" Target="../media/image44.png" Type="http://schemas.openxmlformats.org/officeDocument/2006/relationships/image"/><Relationship Id="rId7" Target="../media/image45.pn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6.png" Type="http://schemas.openxmlformats.org/officeDocument/2006/relationships/image"/><Relationship Id="rId3" Target="../media/image47.svg" Type="http://schemas.openxmlformats.org/officeDocument/2006/relationships/image"/><Relationship Id="rId4" Target="../media/image48.png" Type="http://schemas.openxmlformats.org/officeDocument/2006/relationships/image"/><Relationship Id="rId5" Target="../media/image49.svg" Type="http://schemas.openxmlformats.org/officeDocument/2006/relationships/image"/><Relationship Id="rId6" Target="../media/image50.png" Type="http://schemas.openxmlformats.org/officeDocument/2006/relationships/image"/><Relationship Id="rId7" Target="../media/image51.pn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3.svg" Type="http://schemas.openxmlformats.org/officeDocument/2006/relationships/image"/><Relationship Id="rId4" Target="../media/image52.png" Type="http://schemas.openxmlformats.org/officeDocument/2006/relationships/image"/><Relationship Id="rId5" Target="../media/image53.png" Type="http://schemas.openxmlformats.org/officeDocument/2006/relationships/image"/><Relationship Id="rId6" Target="../media/image54.pn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5.png" Type="http://schemas.openxmlformats.org/officeDocument/2006/relationships/image"/><Relationship Id="rId3" Target="../media/image56.svg" Type="http://schemas.openxmlformats.org/officeDocument/2006/relationships/image"/><Relationship Id="rId4" Target="../media/image57.png" Type="http://schemas.openxmlformats.org/officeDocument/2006/relationships/image"/><Relationship Id="rId5" Target="../media/image58.svg" Type="http://schemas.openxmlformats.org/officeDocument/2006/relationships/image"/><Relationship Id="rId6" Target="../media/image59.png" Type="http://schemas.openxmlformats.org/officeDocument/2006/relationships/image"/><Relationship Id="rId7" Target="../media/image60.svg" Type="http://schemas.openxmlformats.org/officeDocument/2006/relationships/image"/><Relationship Id="rId8" Target="../media/image61.png" Type="http://schemas.openxmlformats.org/officeDocument/2006/relationships/image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5.png" Type="http://schemas.openxmlformats.org/officeDocument/2006/relationships/image"/><Relationship Id="rId3" Target="../media/image56.svg" Type="http://schemas.openxmlformats.org/officeDocument/2006/relationships/image"/><Relationship Id="rId4" Target="../media/image57.png" Type="http://schemas.openxmlformats.org/officeDocument/2006/relationships/image"/><Relationship Id="rId5" Target="../media/image58.svg" Type="http://schemas.openxmlformats.org/officeDocument/2006/relationships/image"/><Relationship Id="rId6" Target="../media/image59.png" Type="http://schemas.openxmlformats.org/officeDocument/2006/relationships/image"/><Relationship Id="rId7" Target="../media/image60.svg" Type="http://schemas.openxmlformats.org/officeDocument/2006/relationships/image"/><Relationship Id="rId8" Target="../media/image62.png" Type="http://schemas.openxmlformats.org/officeDocument/2006/relationships/image"/></Relationships>
</file>

<file path=ppt/slides/_rels/slide1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1.png" Type="http://schemas.openxmlformats.org/officeDocument/2006/relationships/image"/><Relationship Id="rId11" Target="../media/image72.svg" Type="http://schemas.openxmlformats.org/officeDocument/2006/relationships/image"/><Relationship Id="rId12" Target="../media/image73.png" Type="http://schemas.openxmlformats.org/officeDocument/2006/relationships/image"/><Relationship Id="rId13" Target="../media/image74.svg" Type="http://schemas.openxmlformats.org/officeDocument/2006/relationships/image"/><Relationship Id="rId14" Target="../media/image75.png" Type="http://schemas.openxmlformats.org/officeDocument/2006/relationships/image"/><Relationship Id="rId15" Target="../media/image76.svg" Type="http://schemas.openxmlformats.org/officeDocument/2006/relationships/image"/><Relationship Id="rId16" Target="../media/image77.png" Type="http://schemas.openxmlformats.org/officeDocument/2006/relationships/image"/><Relationship Id="rId17" Target="../media/image78.svg" Type="http://schemas.openxmlformats.org/officeDocument/2006/relationships/image"/><Relationship Id="rId18" Target="../media/image79.png" Type="http://schemas.openxmlformats.org/officeDocument/2006/relationships/image"/><Relationship Id="rId19" Target="../media/image80.svg" Type="http://schemas.openxmlformats.org/officeDocument/2006/relationships/image"/><Relationship Id="rId2" Target="../media/image63.png" Type="http://schemas.openxmlformats.org/officeDocument/2006/relationships/image"/><Relationship Id="rId3" Target="../media/image64.svg" Type="http://schemas.openxmlformats.org/officeDocument/2006/relationships/image"/><Relationship Id="rId4" Target="../media/image65.png" Type="http://schemas.openxmlformats.org/officeDocument/2006/relationships/image"/><Relationship Id="rId5" Target="../media/image66.svg" Type="http://schemas.openxmlformats.org/officeDocument/2006/relationships/image"/><Relationship Id="rId6" Target="../media/image67.png" Type="http://schemas.openxmlformats.org/officeDocument/2006/relationships/image"/><Relationship Id="rId7" Target="../media/image68.svg" Type="http://schemas.openxmlformats.org/officeDocument/2006/relationships/image"/><Relationship Id="rId8" Target="../media/image69.png" Type="http://schemas.openxmlformats.org/officeDocument/2006/relationships/image"/><Relationship Id="rId9" Target="../media/image70.sv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13.png" Type="http://schemas.openxmlformats.org/officeDocument/2006/relationships/image"/><Relationship Id="rId7" Target="../media/image14.svg" Type="http://schemas.openxmlformats.org/officeDocument/2006/relationships/image"/><Relationship Id="rId8" Target="../media/image15.png" Type="http://schemas.openxmlformats.org/officeDocument/2006/relationships/image"/><Relationship Id="rId9" Target="../media/image16.svg" Type="http://schemas.openxmlformats.org/officeDocument/2006/relationships/image"/></Relationships>
</file>

<file path=ppt/slides/_rels/slide2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svg" Type="http://schemas.openxmlformats.org/officeDocument/2006/relationships/image"/><Relationship Id="rId4" Target="../media/image19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1.svg" Type="http://schemas.openxmlformats.org/officeDocument/2006/relationships/image"/><Relationship Id="rId4" Target="../media/image22.png" Type="http://schemas.openxmlformats.org/officeDocument/2006/relationships/image"/><Relationship Id="rId5" Target="../media/image23.sv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svg" Type="http://schemas.openxmlformats.org/officeDocument/2006/relationships/image"/><Relationship Id="rId4" Target="../media/image22.png" Type="http://schemas.openxmlformats.org/officeDocument/2006/relationships/image"/><Relationship Id="rId5" Target="../media/image23.svg" Type="http://schemas.openxmlformats.org/officeDocument/2006/relationships/image"/><Relationship Id="rId6" Target="../media/image24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26.svg" Type="http://schemas.openxmlformats.org/officeDocument/2006/relationships/image"/><Relationship Id="rId4" Target="../media/image27.png" Type="http://schemas.openxmlformats.org/officeDocument/2006/relationships/image"/><Relationship Id="rId5" Target="../media/image28.svg" Type="http://schemas.openxmlformats.org/officeDocument/2006/relationships/image"/><Relationship Id="rId6" Target="../media/image29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26.svg" Type="http://schemas.openxmlformats.org/officeDocument/2006/relationships/image"/><Relationship Id="rId4" Target="../media/image27.png" Type="http://schemas.openxmlformats.org/officeDocument/2006/relationships/image"/><Relationship Id="rId5" Target="../media/image28.svg" Type="http://schemas.openxmlformats.org/officeDocument/2006/relationships/image"/><Relationship Id="rId6" Target="../media/image30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26.svg" Type="http://schemas.openxmlformats.org/officeDocument/2006/relationships/image"/><Relationship Id="rId4" Target="../media/image27.png" Type="http://schemas.openxmlformats.org/officeDocument/2006/relationships/image"/><Relationship Id="rId5" Target="../media/image28.svg" Type="http://schemas.openxmlformats.org/officeDocument/2006/relationships/image"/><Relationship Id="rId6" Target="../media/image31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26.svg" Type="http://schemas.openxmlformats.org/officeDocument/2006/relationships/image"/><Relationship Id="rId4" Target="../media/image27.png" Type="http://schemas.openxmlformats.org/officeDocument/2006/relationships/image"/><Relationship Id="rId5" Target="../media/image28.svg" Type="http://schemas.openxmlformats.org/officeDocument/2006/relationships/image"/><Relationship Id="rId6" Target="../media/image32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B1B1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-4033005" y="3704509"/>
            <a:ext cx="9226770" cy="8573348"/>
          </a:xfrm>
          <a:custGeom>
            <a:avLst/>
            <a:gdLst/>
            <a:ahLst/>
            <a:cxnLst/>
            <a:rect r="r" b="b" t="t" l="l"/>
            <a:pathLst>
              <a:path h="8573348" w="9226770">
                <a:moveTo>
                  <a:pt x="9226770" y="0"/>
                </a:moveTo>
                <a:lnTo>
                  <a:pt x="0" y="0"/>
                </a:lnTo>
                <a:lnTo>
                  <a:pt x="0" y="8573348"/>
                </a:lnTo>
                <a:lnTo>
                  <a:pt x="9226770" y="8573348"/>
                </a:lnTo>
                <a:lnTo>
                  <a:pt x="922677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558783" y="-1016795"/>
            <a:ext cx="10104392" cy="6625224"/>
          </a:xfrm>
          <a:custGeom>
            <a:avLst/>
            <a:gdLst/>
            <a:ahLst/>
            <a:cxnLst/>
            <a:rect r="r" b="b" t="t" l="l"/>
            <a:pathLst>
              <a:path h="6625224" w="10104392">
                <a:moveTo>
                  <a:pt x="0" y="0"/>
                </a:moveTo>
                <a:lnTo>
                  <a:pt x="10104392" y="0"/>
                </a:lnTo>
                <a:lnTo>
                  <a:pt x="10104392" y="6625224"/>
                </a:lnTo>
                <a:lnTo>
                  <a:pt x="0" y="66252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048379" y="4775039"/>
            <a:ext cx="11125200" cy="11553092"/>
          </a:xfrm>
          <a:custGeom>
            <a:avLst/>
            <a:gdLst/>
            <a:ahLst/>
            <a:cxnLst/>
            <a:rect r="r" b="b" t="t" l="l"/>
            <a:pathLst>
              <a:path h="11553092" w="11125200">
                <a:moveTo>
                  <a:pt x="0" y="0"/>
                </a:moveTo>
                <a:lnTo>
                  <a:pt x="11125200" y="0"/>
                </a:lnTo>
                <a:lnTo>
                  <a:pt x="11125200" y="11553093"/>
                </a:lnTo>
                <a:lnTo>
                  <a:pt x="0" y="1155309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4505847" y="-2893359"/>
            <a:ext cx="10172453" cy="7844119"/>
          </a:xfrm>
          <a:custGeom>
            <a:avLst/>
            <a:gdLst/>
            <a:ahLst/>
            <a:cxnLst/>
            <a:rect r="r" b="b" t="t" l="l"/>
            <a:pathLst>
              <a:path h="7844119" w="10172453">
                <a:moveTo>
                  <a:pt x="0" y="0"/>
                </a:moveTo>
                <a:lnTo>
                  <a:pt x="10172453" y="0"/>
                </a:lnTo>
                <a:lnTo>
                  <a:pt x="10172453" y="7844118"/>
                </a:lnTo>
                <a:lnTo>
                  <a:pt x="0" y="784411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666606" y="1679844"/>
            <a:ext cx="12111373" cy="2699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47"/>
              </a:lnSpc>
            </a:pPr>
            <a:r>
              <a:rPr lang="en-US" sz="8402">
                <a:solidFill>
                  <a:srgbClr val="E89AB0"/>
                </a:solidFill>
                <a:latin typeface="Agrandir Heavy"/>
              </a:rPr>
              <a:t>SOC DESIGN OF OVEN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547875" y="5460230"/>
            <a:ext cx="8115300" cy="25309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88"/>
              </a:lnSpc>
            </a:pPr>
            <a:r>
              <a:rPr lang="en-US" sz="3600">
                <a:solidFill>
                  <a:srgbClr val="F6CB48"/>
                </a:solidFill>
                <a:latin typeface="Agrandir Bold"/>
              </a:rPr>
              <a:t>190205036</a:t>
            </a:r>
          </a:p>
          <a:p>
            <a:pPr>
              <a:lnSpc>
                <a:spcPts val="3888"/>
              </a:lnSpc>
            </a:pPr>
            <a:r>
              <a:rPr lang="en-US" sz="3600">
                <a:solidFill>
                  <a:srgbClr val="F6CB48"/>
                </a:solidFill>
                <a:latin typeface="Agrandir Bold"/>
              </a:rPr>
              <a:t>190205058</a:t>
            </a:r>
          </a:p>
          <a:p>
            <a:pPr>
              <a:lnSpc>
                <a:spcPts val="3888"/>
              </a:lnSpc>
            </a:pPr>
            <a:r>
              <a:rPr lang="en-US" sz="3600">
                <a:solidFill>
                  <a:srgbClr val="F6CB48"/>
                </a:solidFill>
                <a:latin typeface="Agrandir Bold"/>
              </a:rPr>
              <a:t>190205063</a:t>
            </a:r>
          </a:p>
          <a:p>
            <a:pPr>
              <a:lnSpc>
                <a:spcPts val="3888"/>
              </a:lnSpc>
            </a:pPr>
            <a:r>
              <a:rPr lang="en-US" sz="3600">
                <a:solidFill>
                  <a:srgbClr val="F6CB48"/>
                </a:solidFill>
                <a:latin typeface="Agrandir Bold"/>
              </a:rPr>
              <a:t>190205065</a:t>
            </a:r>
          </a:p>
          <a:p>
            <a:pPr marL="0" indent="0" lvl="0">
              <a:lnSpc>
                <a:spcPts val="3888"/>
              </a:lnSpc>
              <a:spcBef>
                <a:spcPct val="0"/>
              </a:spcBef>
            </a:pPr>
            <a:r>
              <a:rPr lang="en-US" sz="3600">
                <a:solidFill>
                  <a:srgbClr val="F6CB48"/>
                </a:solidFill>
                <a:latin typeface="Agrandir Bold"/>
              </a:rPr>
              <a:t>190205121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144000" y="981075"/>
            <a:ext cx="8115300" cy="5881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88"/>
              </a:lnSpc>
            </a:pPr>
            <a:r>
              <a:rPr lang="en-US" sz="3600">
                <a:solidFill>
                  <a:srgbClr val="F6CB48"/>
                </a:solidFill>
                <a:latin typeface="Agrandir Bold"/>
              </a:rPr>
              <a:t>Group - 3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B1B1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672350" y="3325700"/>
            <a:ext cx="12263486" cy="8825882"/>
          </a:xfrm>
          <a:custGeom>
            <a:avLst/>
            <a:gdLst/>
            <a:ahLst/>
            <a:cxnLst/>
            <a:rect r="r" b="b" t="t" l="l"/>
            <a:pathLst>
              <a:path h="8825882" w="12263486">
                <a:moveTo>
                  <a:pt x="0" y="0"/>
                </a:moveTo>
                <a:lnTo>
                  <a:pt x="12263486" y="0"/>
                </a:lnTo>
                <a:lnTo>
                  <a:pt x="12263486" y="8825882"/>
                </a:lnTo>
                <a:lnTo>
                  <a:pt x="0" y="88258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846841" y="-5413537"/>
            <a:ext cx="15716373" cy="8422738"/>
          </a:xfrm>
          <a:custGeom>
            <a:avLst/>
            <a:gdLst/>
            <a:ahLst/>
            <a:cxnLst/>
            <a:rect r="r" b="b" t="t" l="l"/>
            <a:pathLst>
              <a:path h="8422738" w="15716373">
                <a:moveTo>
                  <a:pt x="0" y="0"/>
                </a:moveTo>
                <a:lnTo>
                  <a:pt x="15716373" y="0"/>
                </a:lnTo>
                <a:lnTo>
                  <a:pt x="15716373" y="8422737"/>
                </a:lnTo>
                <a:lnTo>
                  <a:pt x="0" y="842273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319182" y="582913"/>
            <a:ext cx="11786056" cy="9226083"/>
          </a:xfrm>
          <a:custGeom>
            <a:avLst/>
            <a:gdLst/>
            <a:ahLst/>
            <a:cxnLst/>
            <a:rect r="r" b="b" t="t" l="l"/>
            <a:pathLst>
              <a:path h="9226083" w="11786056">
                <a:moveTo>
                  <a:pt x="0" y="0"/>
                </a:moveTo>
                <a:lnTo>
                  <a:pt x="11786056" y="0"/>
                </a:lnTo>
                <a:lnTo>
                  <a:pt x="11786056" y="9226082"/>
                </a:lnTo>
                <a:lnTo>
                  <a:pt x="0" y="922608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4488" t="-13032" r="-33460" b="-19137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-4701491" y="141041"/>
            <a:ext cx="15646093" cy="11670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70"/>
              </a:lnSpc>
            </a:pPr>
            <a:r>
              <a:rPr lang="en-US" sz="6612">
                <a:solidFill>
                  <a:srgbClr val="E89AB0"/>
                </a:solidFill>
                <a:latin typeface="Agrandir Heavy"/>
              </a:rPr>
              <a:t>SOC DESIGN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86149" y="4625349"/>
            <a:ext cx="8357851" cy="8362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880"/>
              </a:lnSpc>
            </a:pPr>
            <a:r>
              <a:rPr lang="en-US" sz="4200">
                <a:solidFill>
                  <a:srgbClr val="F6CB48"/>
                </a:solidFill>
                <a:latin typeface="Agrandir"/>
              </a:rPr>
              <a:t>IO File 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B1B1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663118" y="5824779"/>
            <a:ext cx="10218386" cy="8475140"/>
          </a:xfrm>
          <a:custGeom>
            <a:avLst/>
            <a:gdLst/>
            <a:ahLst/>
            <a:cxnLst/>
            <a:rect r="r" b="b" t="t" l="l"/>
            <a:pathLst>
              <a:path h="8475140" w="10218386">
                <a:moveTo>
                  <a:pt x="0" y="0"/>
                </a:moveTo>
                <a:lnTo>
                  <a:pt x="10218386" y="0"/>
                </a:lnTo>
                <a:lnTo>
                  <a:pt x="10218386" y="8475140"/>
                </a:lnTo>
                <a:lnTo>
                  <a:pt x="0" y="84751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663118" y="-3212759"/>
            <a:ext cx="10658348" cy="9681116"/>
          </a:xfrm>
          <a:custGeom>
            <a:avLst/>
            <a:gdLst/>
            <a:ahLst/>
            <a:cxnLst/>
            <a:rect r="r" b="b" t="t" l="l"/>
            <a:pathLst>
              <a:path h="9681116" w="10658348">
                <a:moveTo>
                  <a:pt x="0" y="0"/>
                </a:moveTo>
                <a:lnTo>
                  <a:pt x="10658348" y="0"/>
                </a:lnTo>
                <a:lnTo>
                  <a:pt x="10658348" y="9681116"/>
                </a:lnTo>
                <a:lnTo>
                  <a:pt x="0" y="96811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259875" y="-3988454"/>
            <a:ext cx="7285803" cy="7976908"/>
          </a:xfrm>
          <a:custGeom>
            <a:avLst/>
            <a:gdLst/>
            <a:ahLst/>
            <a:cxnLst/>
            <a:rect r="r" b="b" t="t" l="l"/>
            <a:pathLst>
              <a:path h="7976908" w="7285803">
                <a:moveTo>
                  <a:pt x="0" y="0"/>
                </a:moveTo>
                <a:lnTo>
                  <a:pt x="7285803" y="0"/>
                </a:lnTo>
                <a:lnTo>
                  <a:pt x="7285803" y="7976908"/>
                </a:lnTo>
                <a:lnTo>
                  <a:pt x="0" y="797690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736755" y="6132329"/>
            <a:ext cx="13505669" cy="1610660"/>
          </a:xfrm>
          <a:custGeom>
            <a:avLst/>
            <a:gdLst/>
            <a:ahLst/>
            <a:cxnLst/>
            <a:rect r="r" b="b" t="t" l="l"/>
            <a:pathLst>
              <a:path h="1610660" w="13505669">
                <a:moveTo>
                  <a:pt x="0" y="0"/>
                </a:moveTo>
                <a:lnTo>
                  <a:pt x="13505668" y="0"/>
                </a:lnTo>
                <a:lnTo>
                  <a:pt x="13505668" y="1610660"/>
                </a:lnTo>
                <a:lnTo>
                  <a:pt x="0" y="161066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522791" r="0" b="-6096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48190" y="1322022"/>
            <a:ext cx="11246066" cy="8434550"/>
          </a:xfrm>
          <a:custGeom>
            <a:avLst/>
            <a:gdLst/>
            <a:ahLst/>
            <a:cxnLst/>
            <a:rect r="r" b="b" t="t" l="l"/>
            <a:pathLst>
              <a:path h="8434550" w="11246066">
                <a:moveTo>
                  <a:pt x="0" y="0"/>
                </a:moveTo>
                <a:lnTo>
                  <a:pt x="11246066" y="0"/>
                </a:lnTo>
                <a:lnTo>
                  <a:pt x="11246066" y="8434550"/>
                </a:lnTo>
                <a:lnTo>
                  <a:pt x="0" y="843455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-663118" y="155006"/>
            <a:ext cx="15646093" cy="11670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70"/>
              </a:lnSpc>
            </a:pPr>
            <a:r>
              <a:rPr lang="en-US" sz="6612">
                <a:solidFill>
                  <a:srgbClr val="E89AB0"/>
                </a:solidFill>
                <a:latin typeface="Agrandir Heavy"/>
              </a:rPr>
              <a:t>SOC DESIGN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853913" y="3960089"/>
            <a:ext cx="4258125" cy="15792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>
                <a:solidFill>
                  <a:srgbClr val="F6CB48"/>
                </a:solidFill>
                <a:latin typeface="Agrandir"/>
              </a:rPr>
              <a:t>Gate and Power Calculation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B1B1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846841" y="-5413537"/>
            <a:ext cx="15716373" cy="8422738"/>
          </a:xfrm>
          <a:custGeom>
            <a:avLst/>
            <a:gdLst/>
            <a:ahLst/>
            <a:cxnLst/>
            <a:rect r="r" b="b" t="t" l="l"/>
            <a:pathLst>
              <a:path h="8422738" w="15716373">
                <a:moveTo>
                  <a:pt x="0" y="0"/>
                </a:moveTo>
                <a:lnTo>
                  <a:pt x="15716373" y="0"/>
                </a:lnTo>
                <a:lnTo>
                  <a:pt x="15716373" y="8422737"/>
                </a:lnTo>
                <a:lnTo>
                  <a:pt x="0" y="84227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65877" y="1604603"/>
            <a:ext cx="8658159" cy="7255830"/>
          </a:xfrm>
          <a:custGeom>
            <a:avLst/>
            <a:gdLst/>
            <a:ahLst/>
            <a:cxnLst/>
            <a:rect r="r" b="b" t="t" l="l"/>
            <a:pathLst>
              <a:path h="7255830" w="8658159">
                <a:moveTo>
                  <a:pt x="0" y="0"/>
                </a:moveTo>
                <a:lnTo>
                  <a:pt x="8658159" y="0"/>
                </a:lnTo>
                <a:lnTo>
                  <a:pt x="8658159" y="7255830"/>
                </a:lnTo>
                <a:lnTo>
                  <a:pt x="0" y="725583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6951" r="-64352" b="-30135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144000" y="1604603"/>
            <a:ext cx="8988668" cy="7255830"/>
          </a:xfrm>
          <a:custGeom>
            <a:avLst/>
            <a:gdLst/>
            <a:ahLst/>
            <a:cxnLst/>
            <a:rect r="r" b="b" t="t" l="l"/>
            <a:pathLst>
              <a:path h="7255830" w="8988668">
                <a:moveTo>
                  <a:pt x="0" y="0"/>
                </a:moveTo>
                <a:lnTo>
                  <a:pt x="8988668" y="0"/>
                </a:lnTo>
                <a:lnTo>
                  <a:pt x="8988668" y="7255830"/>
                </a:lnTo>
                <a:lnTo>
                  <a:pt x="0" y="725583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20825" r="-59772" b="-27621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61729" y="681434"/>
            <a:ext cx="6952270" cy="6183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76"/>
              </a:lnSpc>
            </a:pPr>
            <a:r>
              <a:rPr lang="en-US" sz="3600">
                <a:solidFill>
                  <a:srgbClr val="F6CB48"/>
                </a:solidFill>
                <a:latin typeface="Agrandir Heavy"/>
              </a:rPr>
              <a:t>STA Report(CTS)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815288" y="132750"/>
            <a:ext cx="15646093" cy="11670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70"/>
              </a:lnSpc>
            </a:pPr>
            <a:r>
              <a:rPr lang="en-US" sz="6612">
                <a:solidFill>
                  <a:srgbClr val="E89AB0"/>
                </a:solidFill>
                <a:latin typeface="Agrandir Heavy"/>
              </a:rPr>
              <a:t>SOC DESIGN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B1B1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86955" y="107994"/>
            <a:ext cx="9259425" cy="9505462"/>
          </a:xfrm>
          <a:custGeom>
            <a:avLst/>
            <a:gdLst/>
            <a:ahLst/>
            <a:cxnLst/>
            <a:rect r="r" b="b" t="t" l="l"/>
            <a:pathLst>
              <a:path h="9505462" w="9259425">
                <a:moveTo>
                  <a:pt x="0" y="0"/>
                </a:moveTo>
                <a:lnTo>
                  <a:pt x="9259424" y="0"/>
                </a:lnTo>
                <a:lnTo>
                  <a:pt x="9259424" y="9505462"/>
                </a:lnTo>
                <a:lnTo>
                  <a:pt x="0" y="95054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972469" y="4860725"/>
            <a:ext cx="12602365" cy="8795150"/>
          </a:xfrm>
          <a:custGeom>
            <a:avLst/>
            <a:gdLst/>
            <a:ahLst/>
            <a:cxnLst/>
            <a:rect r="r" b="b" t="t" l="l"/>
            <a:pathLst>
              <a:path h="8795150" w="12602365">
                <a:moveTo>
                  <a:pt x="0" y="0"/>
                </a:moveTo>
                <a:lnTo>
                  <a:pt x="12602365" y="0"/>
                </a:lnTo>
                <a:lnTo>
                  <a:pt x="12602365" y="8795150"/>
                </a:lnTo>
                <a:lnTo>
                  <a:pt x="0" y="87951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03792" y="1360670"/>
            <a:ext cx="8768677" cy="7897630"/>
          </a:xfrm>
          <a:custGeom>
            <a:avLst/>
            <a:gdLst/>
            <a:ahLst/>
            <a:cxnLst/>
            <a:rect r="r" b="b" t="t" l="l"/>
            <a:pathLst>
              <a:path h="7897630" w="8768677">
                <a:moveTo>
                  <a:pt x="0" y="0"/>
                </a:moveTo>
                <a:lnTo>
                  <a:pt x="8768677" y="0"/>
                </a:lnTo>
                <a:lnTo>
                  <a:pt x="8768677" y="7897630"/>
                </a:lnTo>
                <a:lnTo>
                  <a:pt x="0" y="789763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10080" r="-66407" b="-28411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176261" y="1360670"/>
            <a:ext cx="8828208" cy="7897630"/>
          </a:xfrm>
          <a:custGeom>
            <a:avLst/>
            <a:gdLst/>
            <a:ahLst/>
            <a:cxnLst/>
            <a:rect r="r" b="b" t="t" l="l"/>
            <a:pathLst>
              <a:path h="7897630" w="8828208">
                <a:moveTo>
                  <a:pt x="0" y="0"/>
                </a:moveTo>
                <a:lnTo>
                  <a:pt x="8828208" y="0"/>
                </a:lnTo>
                <a:lnTo>
                  <a:pt x="8828208" y="7897630"/>
                </a:lnTo>
                <a:lnTo>
                  <a:pt x="0" y="789763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6626" r="-62042" b="-29224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6555049" y="193654"/>
            <a:ext cx="15646093" cy="11670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70"/>
              </a:lnSpc>
            </a:pPr>
            <a:r>
              <a:rPr lang="en-US" sz="6612">
                <a:solidFill>
                  <a:srgbClr val="E89AB0"/>
                </a:solidFill>
                <a:latin typeface="Agrandir Heavy"/>
              </a:rPr>
              <a:t>SOC DESIGN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03792" y="279379"/>
            <a:ext cx="6952270" cy="6183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76"/>
              </a:lnSpc>
            </a:pPr>
            <a:r>
              <a:rPr lang="en-US" sz="3600">
                <a:solidFill>
                  <a:srgbClr val="F6CB48"/>
                </a:solidFill>
                <a:latin typeface="Agrandir Heavy"/>
              </a:rPr>
              <a:t>STA Report(Route)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B1B1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137149" y="5675661"/>
            <a:ext cx="14281149" cy="9222678"/>
          </a:xfrm>
          <a:custGeom>
            <a:avLst/>
            <a:gdLst/>
            <a:ahLst/>
            <a:cxnLst/>
            <a:rect r="r" b="b" t="t" l="l"/>
            <a:pathLst>
              <a:path h="9222678" w="14281149">
                <a:moveTo>
                  <a:pt x="0" y="0"/>
                </a:moveTo>
                <a:lnTo>
                  <a:pt x="14281149" y="0"/>
                </a:lnTo>
                <a:lnTo>
                  <a:pt x="14281149" y="9222678"/>
                </a:lnTo>
                <a:lnTo>
                  <a:pt x="0" y="92226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881382" y="-4220084"/>
            <a:ext cx="10303440" cy="10230601"/>
          </a:xfrm>
          <a:custGeom>
            <a:avLst/>
            <a:gdLst/>
            <a:ahLst/>
            <a:cxnLst/>
            <a:rect r="r" b="b" t="t" l="l"/>
            <a:pathLst>
              <a:path h="10230601" w="10303440">
                <a:moveTo>
                  <a:pt x="0" y="0"/>
                </a:moveTo>
                <a:lnTo>
                  <a:pt x="10303440" y="0"/>
                </a:lnTo>
                <a:lnTo>
                  <a:pt x="10303440" y="10230600"/>
                </a:lnTo>
                <a:lnTo>
                  <a:pt x="0" y="102306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75531" y="2694136"/>
            <a:ext cx="7999620" cy="5963051"/>
          </a:xfrm>
          <a:custGeom>
            <a:avLst/>
            <a:gdLst/>
            <a:ahLst/>
            <a:cxnLst/>
            <a:rect r="r" b="b" t="t" l="l"/>
            <a:pathLst>
              <a:path h="5963051" w="7999620">
                <a:moveTo>
                  <a:pt x="0" y="0"/>
                </a:moveTo>
                <a:lnTo>
                  <a:pt x="7999620" y="0"/>
                </a:lnTo>
                <a:lnTo>
                  <a:pt x="7999620" y="5963050"/>
                </a:lnTo>
                <a:lnTo>
                  <a:pt x="0" y="596305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72260" r="-92177" b="-21098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467088" y="2694136"/>
            <a:ext cx="9488140" cy="5635767"/>
          </a:xfrm>
          <a:custGeom>
            <a:avLst/>
            <a:gdLst/>
            <a:ahLst/>
            <a:cxnLst/>
            <a:rect r="r" b="b" t="t" l="l"/>
            <a:pathLst>
              <a:path h="5635767" w="9488140">
                <a:moveTo>
                  <a:pt x="0" y="0"/>
                </a:moveTo>
                <a:lnTo>
                  <a:pt x="9488140" y="0"/>
                </a:lnTo>
                <a:lnTo>
                  <a:pt x="9488140" y="5635767"/>
                </a:lnTo>
                <a:lnTo>
                  <a:pt x="0" y="563576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47251" r="-29767" b="-16601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6822324" y="20540"/>
            <a:ext cx="15646093" cy="11670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70"/>
              </a:lnSpc>
            </a:pPr>
            <a:r>
              <a:rPr lang="en-US" sz="6612">
                <a:solidFill>
                  <a:srgbClr val="E89AB0"/>
                </a:solidFill>
                <a:latin typeface="Agrandir Heavy"/>
              </a:rPr>
              <a:t>SOC DESIGN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1111356"/>
            <a:ext cx="8009626" cy="6183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76"/>
              </a:lnSpc>
            </a:pPr>
            <a:r>
              <a:rPr lang="en-US" sz="3600">
                <a:solidFill>
                  <a:srgbClr val="F6CB48"/>
                </a:solidFill>
                <a:latin typeface="Agrandir Heavy"/>
              </a:rPr>
              <a:t>Physical Verification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B1B1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321365" y="423606"/>
            <a:ext cx="13526051" cy="9439787"/>
          </a:xfrm>
          <a:custGeom>
            <a:avLst/>
            <a:gdLst/>
            <a:ahLst/>
            <a:cxnLst/>
            <a:rect r="r" b="b" t="t" l="l"/>
            <a:pathLst>
              <a:path h="9439787" w="13526051">
                <a:moveTo>
                  <a:pt x="0" y="0"/>
                </a:moveTo>
                <a:lnTo>
                  <a:pt x="13526051" y="0"/>
                </a:lnTo>
                <a:lnTo>
                  <a:pt x="13526051" y="9439788"/>
                </a:lnTo>
                <a:lnTo>
                  <a:pt x="0" y="94397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17925" y="1361886"/>
            <a:ext cx="8529681" cy="2929870"/>
          </a:xfrm>
          <a:custGeom>
            <a:avLst/>
            <a:gdLst/>
            <a:ahLst/>
            <a:cxnLst/>
            <a:rect r="r" b="b" t="t" l="l"/>
            <a:pathLst>
              <a:path h="2929870" w="8529681">
                <a:moveTo>
                  <a:pt x="0" y="0"/>
                </a:moveTo>
                <a:lnTo>
                  <a:pt x="8529681" y="0"/>
                </a:lnTo>
                <a:lnTo>
                  <a:pt x="8529681" y="2929869"/>
                </a:lnTo>
                <a:lnTo>
                  <a:pt x="0" y="292986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331490" r="-123896" b="-5738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144000" y="1672036"/>
            <a:ext cx="8822650" cy="7094391"/>
          </a:xfrm>
          <a:custGeom>
            <a:avLst/>
            <a:gdLst/>
            <a:ahLst/>
            <a:cxnLst/>
            <a:rect r="r" b="b" t="t" l="l"/>
            <a:pathLst>
              <a:path h="7094391" w="8822650">
                <a:moveTo>
                  <a:pt x="0" y="0"/>
                </a:moveTo>
                <a:lnTo>
                  <a:pt x="8822650" y="0"/>
                </a:lnTo>
                <a:lnTo>
                  <a:pt x="8822650" y="7094391"/>
                </a:lnTo>
                <a:lnTo>
                  <a:pt x="0" y="709439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36179" r="-66806" b="-19401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51072" y="4728211"/>
            <a:ext cx="8463386" cy="4275302"/>
          </a:xfrm>
          <a:custGeom>
            <a:avLst/>
            <a:gdLst/>
            <a:ahLst/>
            <a:cxnLst/>
            <a:rect r="r" b="b" t="t" l="l"/>
            <a:pathLst>
              <a:path h="4275302" w="8463386">
                <a:moveTo>
                  <a:pt x="0" y="0"/>
                </a:moveTo>
                <a:lnTo>
                  <a:pt x="8463387" y="0"/>
                </a:lnTo>
                <a:lnTo>
                  <a:pt x="8463387" y="4275302"/>
                </a:lnTo>
                <a:lnTo>
                  <a:pt x="0" y="427530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120067" r="-70098" b="-32477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6729232" y="-58539"/>
            <a:ext cx="15646093" cy="11670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70"/>
              </a:lnSpc>
            </a:pPr>
            <a:r>
              <a:rPr lang="en-US" sz="6612">
                <a:solidFill>
                  <a:srgbClr val="E89AB0"/>
                </a:solidFill>
                <a:latin typeface="Agrandir Heavy"/>
              </a:rPr>
              <a:t>SOC DESIGN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17925" y="490144"/>
            <a:ext cx="8009626" cy="6183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76"/>
              </a:lnSpc>
            </a:pPr>
            <a:r>
              <a:rPr lang="en-US" sz="3600">
                <a:solidFill>
                  <a:srgbClr val="F6CB48"/>
                </a:solidFill>
                <a:latin typeface="Agrandir Heavy"/>
              </a:rPr>
              <a:t>Physical Verification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B1B1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525592" y="5058295"/>
            <a:ext cx="14238102" cy="10457410"/>
          </a:xfrm>
          <a:custGeom>
            <a:avLst/>
            <a:gdLst/>
            <a:ahLst/>
            <a:cxnLst/>
            <a:rect r="r" b="b" t="t" l="l"/>
            <a:pathLst>
              <a:path h="10457410" w="14238102">
                <a:moveTo>
                  <a:pt x="0" y="0"/>
                </a:moveTo>
                <a:lnTo>
                  <a:pt x="14238102" y="0"/>
                </a:lnTo>
                <a:lnTo>
                  <a:pt x="14238102" y="10457410"/>
                </a:lnTo>
                <a:lnTo>
                  <a:pt x="0" y="104574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664615" y="-4769581"/>
            <a:ext cx="13103660" cy="8909240"/>
          </a:xfrm>
          <a:custGeom>
            <a:avLst/>
            <a:gdLst/>
            <a:ahLst/>
            <a:cxnLst/>
            <a:rect r="r" b="b" t="t" l="l"/>
            <a:pathLst>
              <a:path h="8909240" w="13103660">
                <a:moveTo>
                  <a:pt x="0" y="0"/>
                </a:moveTo>
                <a:lnTo>
                  <a:pt x="13103660" y="0"/>
                </a:lnTo>
                <a:lnTo>
                  <a:pt x="13103660" y="8909240"/>
                </a:lnTo>
                <a:lnTo>
                  <a:pt x="0" y="89092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-13414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-4130427" y="195496"/>
            <a:ext cx="13074119" cy="9896007"/>
          </a:xfrm>
          <a:custGeom>
            <a:avLst/>
            <a:gdLst/>
            <a:ahLst/>
            <a:cxnLst/>
            <a:rect r="r" b="b" t="t" l="l"/>
            <a:pathLst>
              <a:path h="9896007" w="13074119">
                <a:moveTo>
                  <a:pt x="13074118" y="0"/>
                </a:moveTo>
                <a:lnTo>
                  <a:pt x="0" y="0"/>
                </a:lnTo>
                <a:lnTo>
                  <a:pt x="0" y="9896008"/>
                </a:lnTo>
                <a:lnTo>
                  <a:pt x="13074118" y="9896008"/>
                </a:lnTo>
                <a:lnTo>
                  <a:pt x="13074118" y="0"/>
                </a:lnTo>
                <a:close/>
              </a:path>
            </a:pathLst>
          </a:custGeom>
          <a:blipFill>
            <a:blip r:embed="rId6">
              <a:alphaModFix amt="6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525592" y="195496"/>
            <a:ext cx="9306107" cy="9896007"/>
          </a:xfrm>
          <a:custGeom>
            <a:avLst/>
            <a:gdLst/>
            <a:ahLst/>
            <a:cxnLst/>
            <a:rect r="r" b="b" t="t" l="l"/>
            <a:pathLst>
              <a:path h="9896007" w="9306107">
                <a:moveTo>
                  <a:pt x="0" y="0"/>
                </a:moveTo>
                <a:lnTo>
                  <a:pt x="9306106" y="0"/>
                </a:lnTo>
                <a:lnTo>
                  <a:pt x="9306106" y="9896008"/>
                </a:lnTo>
                <a:lnTo>
                  <a:pt x="0" y="989600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41324" t="-33417" r="-79145" b="-22079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66211" y="4525167"/>
            <a:ext cx="7726054" cy="6183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76"/>
              </a:lnSpc>
            </a:pPr>
            <a:r>
              <a:rPr lang="en-US" sz="3600">
                <a:solidFill>
                  <a:srgbClr val="F6CB48"/>
                </a:solidFill>
                <a:latin typeface="Agrandir Heavy"/>
              </a:rPr>
              <a:t>Cell Layout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-4719609" y="33571"/>
            <a:ext cx="15646093" cy="11670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70"/>
              </a:lnSpc>
            </a:pPr>
            <a:r>
              <a:rPr lang="en-US" sz="6612">
                <a:solidFill>
                  <a:srgbClr val="E89AB0"/>
                </a:solidFill>
                <a:latin typeface="Agrandir Heavy"/>
              </a:rPr>
              <a:t>SOC DESIGN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B1B1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525592" y="5058295"/>
            <a:ext cx="14238102" cy="10457410"/>
          </a:xfrm>
          <a:custGeom>
            <a:avLst/>
            <a:gdLst/>
            <a:ahLst/>
            <a:cxnLst/>
            <a:rect r="r" b="b" t="t" l="l"/>
            <a:pathLst>
              <a:path h="10457410" w="14238102">
                <a:moveTo>
                  <a:pt x="0" y="0"/>
                </a:moveTo>
                <a:lnTo>
                  <a:pt x="14238102" y="0"/>
                </a:lnTo>
                <a:lnTo>
                  <a:pt x="14238102" y="10457410"/>
                </a:lnTo>
                <a:lnTo>
                  <a:pt x="0" y="104574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664615" y="-4769581"/>
            <a:ext cx="13103660" cy="8909240"/>
          </a:xfrm>
          <a:custGeom>
            <a:avLst/>
            <a:gdLst/>
            <a:ahLst/>
            <a:cxnLst/>
            <a:rect r="r" b="b" t="t" l="l"/>
            <a:pathLst>
              <a:path h="8909240" w="13103660">
                <a:moveTo>
                  <a:pt x="0" y="0"/>
                </a:moveTo>
                <a:lnTo>
                  <a:pt x="13103660" y="0"/>
                </a:lnTo>
                <a:lnTo>
                  <a:pt x="13103660" y="8909240"/>
                </a:lnTo>
                <a:lnTo>
                  <a:pt x="0" y="89092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-13414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-4130427" y="195496"/>
            <a:ext cx="13074119" cy="9896007"/>
          </a:xfrm>
          <a:custGeom>
            <a:avLst/>
            <a:gdLst/>
            <a:ahLst/>
            <a:cxnLst/>
            <a:rect r="r" b="b" t="t" l="l"/>
            <a:pathLst>
              <a:path h="9896007" w="13074119">
                <a:moveTo>
                  <a:pt x="13074118" y="0"/>
                </a:moveTo>
                <a:lnTo>
                  <a:pt x="0" y="0"/>
                </a:lnTo>
                <a:lnTo>
                  <a:pt x="0" y="9896008"/>
                </a:lnTo>
                <a:lnTo>
                  <a:pt x="13074118" y="9896008"/>
                </a:lnTo>
                <a:lnTo>
                  <a:pt x="13074118" y="0"/>
                </a:lnTo>
                <a:close/>
              </a:path>
            </a:pathLst>
          </a:custGeom>
          <a:blipFill>
            <a:blip r:embed="rId6">
              <a:alphaModFix amt="6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369876" y="195496"/>
            <a:ext cx="9253695" cy="9896007"/>
          </a:xfrm>
          <a:custGeom>
            <a:avLst/>
            <a:gdLst/>
            <a:ahLst/>
            <a:cxnLst/>
            <a:rect r="r" b="b" t="t" l="l"/>
            <a:pathLst>
              <a:path h="9896007" w="9253695">
                <a:moveTo>
                  <a:pt x="0" y="0"/>
                </a:moveTo>
                <a:lnTo>
                  <a:pt x="9253695" y="0"/>
                </a:lnTo>
                <a:lnTo>
                  <a:pt x="9253695" y="9896008"/>
                </a:lnTo>
                <a:lnTo>
                  <a:pt x="0" y="989600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43885" t="-33373" r="-84775" b="-26991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-1332655" y="4911451"/>
            <a:ext cx="7726054" cy="6183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76"/>
              </a:lnSpc>
            </a:pPr>
            <a:r>
              <a:rPr lang="en-US" sz="3600">
                <a:solidFill>
                  <a:srgbClr val="F6CB48"/>
                </a:solidFill>
                <a:latin typeface="Agrandir Heavy"/>
              </a:rPr>
              <a:t>Final Design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-4719609" y="33571"/>
            <a:ext cx="15646093" cy="11670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70"/>
              </a:lnSpc>
            </a:pPr>
            <a:r>
              <a:rPr lang="en-US" sz="6612">
                <a:solidFill>
                  <a:srgbClr val="E89AB0"/>
                </a:solidFill>
                <a:latin typeface="Agrandir Heavy"/>
              </a:rPr>
              <a:t>SOC DESIGN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>
  <p:cSld>
    <p:bg>
      <p:bgPr>
        <a:solidFill>
          <a:srgbClr val="1B1B1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836766" y="3131723"/>
            <a:ext cx="12377792" cy="6183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176"/>
              </a:lnSpc>
            </a:pPr>
            <a:r>
              <a:rPr lang="en-US" sz="3600">
                <a:solidFill>
                  <a:srgbClr val="F6CB48"/>
                </a:solidFill>
                <a:latin typeface="Agrandir Heavy"/>
              </a:rPr>
              <a:t>Gate Count -1783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3836766" y="4150552"/>
            <a:ext cx="9784394" cy="6183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176"/>
              </a:lnSpc>
            </a:pPr>
            <a:r>
              <a:rPr lang="en-US" sz="3600">
                <a:solidFill>
                  <a:srgbClr val="F6CB48"/>
                </a:solidFill>
                <a:latin typeface="Agrandir Heavy"/>
              </a:rPr>
              <a:t>Area -  1358.1 um^2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836766" y="5172619"/>
            <a:ext cx="12377792" cy="6183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176"/>
              </a:lnSpc>
            </a:pPr>
            <a:r>
              <a:rPr lang="en-US" sz="3600">
                <a:solidFill>
                  <a:srgbClr val="F6CB48"/>
                </a:solidFill>
                <a:latin typeface="Agrandir Heavy"/>
              </a:rPr>
              <a:t>DRC Violation - 16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836766" y="6011043"/>
            <a:ext cx="12377792" cy="6183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176"/>
              </a:lnSpc>
            </a:pPr>
            <a:r>
              <a:rPr lang="en-US" sz="3600">
                <a:solidFill>
                  <a:srgbClr val="F6CB48"/>
                </a:solidFill>
                <a:latin typeface="Agrandir Heavy"/>
              </a:rPr>
              <a:t>Connectivity Violation - 252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836766" y="6984883"/>
            <a:ext cx="12377792" cy="6183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176"/>
              </a:lnSpc>
            </a:pPr>
            <a:r>
              <a:rPr lang="en-US" sz="3600">
                <a:solidFill>
                  <a:srgbClr val="F6CB48"/>
                </a:solidFill>
                <a:latin typeface="Agrandir Heavy"/>
              </a:rPr>
              <a:t>PG Short Violation - 16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836766" y="8042361"/>
            <a:ext cx="12377792" cy="6183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176"/>
              </a:lnSpc>
            </a:pPr>
            <a:r>
              <a:rPr lang="en-US" sz="3600">
                <a:solidFill>
                  <a:srgbClr val="F6CB48"/>
                </a:solidFill>
                <a:latin typeface="Agrandir Heavy"/>
              </a:rPr>
              <a:t>Stacked Power Via Violation - 1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128340"/>
            <a:ext cx="15646093" cy="11670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70"/>
              </a:lnSpc>
            </a:pPr>
            <a:r>
              <a:rPr lang="en-US" sz="6612">
                <a:solidFill>
                  <a:srgbClr val="E89AB0"/>
                </a:solidFill>
                <a:latin typeface="Agrandir Heavy"/>
              </a:rPr>
              <a:t>FINDINGS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B1B1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556430" y="429175"/>
            <a:ext cx="13505875" cy="14713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47"/>
              </a:lnSpc>
            </a:pPr>
            <a:r>
              <a:rPr lang="en-US" sz="8402">
                <a:solidFill>
                  <a:srgbClr val="E89AB0"/>
                </a:solidFill>
                <a:latin typeface="Agrandir Heavy"/>
              </a:rPr>
              <a:t>CONTRIBUTION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2649627" y="3054062"/>
            <a:ext cx="849855" cy="849855"/>
          </a:xfrm>
          <a:custGeom>
            <a:avLst/>
            <a:gdLst/>
            <a:ahLst/>
            <a:cxnLst/>
            <a:rect r="r" b="b" t="t" l="l"/>
            <a:pathLst>
              <a:path h="849855" w="849855">
                <a:moveTo>
                  <a:pt x="0" y="0"/>
                </a:moveTo>
                <a:lnTo>
                  <a:pt x="849855" y="0"/>
                </a:lnTo>
                <a:lnTo>
                  <a:pt x="849855" y="849854"/>
                </a:lnTo>
                <a:lnTo>
                  <a:pt x="0" y="8498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4055" t="0" r="-4055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836766" y="3131723"/>
            <a:ext cx="12377792" cy="6183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176"/>
              </a:lnSpc>
            </a:pPr>
            <a:r>
              <a:rPr lang="en-US" sz="3600">
                <a:solidFill>
                  <a:srgbClr val="F6CB48"/>
                </a:solidFill>
                <a:latin typeface="Agrandir Heavy"/>
              </a:rPr>
              <a:t>190205058 - Project Idea, Report Writing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4479047" y="3080276"/>
            <a:ext cx="823640" cy="823640"/>
          </a:xfrm>
          <a:custGeom>
            <a:avLst/>
            <a:gdLst/>
            <a:ahLst/>
            <a:cxnLst/>
            <a:rect r="r" b="b" t="t" l="l"/>
            <a:pathLst>
              <a:path h="823640" w="823640">
                <a:moveTo>
                  <a:pt x="0" y="0"/>
                </a:moveTo>
                <a:lnTo>
                  <a:pt x="823640" y="0"/>
                </a:lnTo>
                <a:lnTo>
                  <a:pt x="823640" y="823640"/>
                </a:lnTo>
                <a:lnTo>
                  <a:pt x="0" y="8236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18076" t="0" r="-18076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556430" y="4026293"/>
            <a:ext cx="943051" cy="943051"/>
          </a:xfrm>
          <a:custGeom>
            <a:avLst/>
            <a:gdLst/>
            <a:ahLst/>
            <a:cxnLst/>
            <a:rect r="r" b="b" t="t" l="l"/>
            <a:pathLst>
              <a:path h="943051" w="943051">
                <a:moveTo>
                  <a:pt x="0" y="0"/>
                </a:moveTo>
                <a:lnTo>
                  <a:pt x="943052" y="0"/>
                </a:lnTo>
                <a:lnTo>
                  <a:pt x="943052" y="943051"/>
                </a:lnTo>
                <a:lnTo>
                  <a:pt x="0" y="94305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-8594" r="0" b="-8594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479047" y="4061142"/>
            <a:ext cx="873352" cy="873352"/>
          </a:xfrm>
          <a:custGeom>
            <a:avLst/>
            <a:gdLst/>
            <a:ahLst/>
            <a:cxnLst/>
            <a:rect r="r" b="b" t="t" l="l"/>
            <a:pathLst>
              <a:path h="873352" w="873352">
                <a:moveTo>
                  <a:pt x="0" y="0"/>
                </a:moveTo>
                <a:lnTo>
                  <a:pt x="873352" y="0"/>
                </a:lnTo>
                <a:lnTo>
                  <a:pt x="873352" y="873352"/>
                </a:lnTo>
                <a:lnTo>
                  <a:pt x="0" y="87335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-4993" r="0" b="-4993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836766" y="4150552"/>
            <a:ext cx="12377792" cy="6183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176"/>
              </a:lnSpc>
            </a:pPr>
            <a:r>
              <a:rPr lang="en-US" sz="3600">
                <a:solidFill>
                  <a:srgbClr val="F6CB48"/>
                </a:solidFill>
                <a:latin typeface="Agrandir Heavy"/>
              </a:rPr>
              <a:t>190205121 - RTL, Testbench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836766" y="5172619"/>
            <a:ext cx="12377792" cy="6183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176"/>
              </a:lnSpc>
            </a:pPr>
            <a:r>
              <a:rPr lang="en-US" sz="3600">
                <a:solidFill>
                  <a:srgbClr val="F6CB48"/>
                </a:solidFill>
                <a:latin typeface="Agrandir Heavy"/>
              </a:rPr>
              <a:t>190205036 - SOC Design(Floorplan)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2728013" y="5093169"/>
            <a:ext cx="812451" cy="812451"/>
          </a:xfrm>
          <a:custGeom>
            <a:avLst/>
            <a:gdLst/>
            <a:ahLst/>
            <a:cxnLst/>
            <a:rect r="r" b="b" t="t" l="l"/>
            <a:pathLst>
              <a:path h="812451" w="812451">
                <a:moveTo>
                  <a:pt x="0" y="0"/>
                </a:moveTo>
                <a:lnTo>
                  <a:pt x="812451" y="0"/>
                </a:lnTo>
                <a:lnTo>
                  <a:pt x="812451" y="812451"/>
                </a:lnTo>
                <a:lnTo>
                  <a:pt x="0" y="81245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-2911" t="0" r="-2911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4513976" y="5100674"/>
            <a:ext cx="838423" cy="838423"/>
          </a:xfrm>
          <a:custGeom>
            <a:avLst/>
            <a:gdLst/>
            <a:ahLst/>
            <a:cxnLst/>
            <a:rect r="r" b="b" t="t" l="l"/>
            <a:pathLst>
              <a:path h="838423" w="838423">
                <a:moveTo>
                  <a:pt x="0" y="0"/>
                </a:moveTo>
                <a:lnTo>
                  <a:pt x="838423" y="0"/>
                </a:lnTo>
                <a:lnTo>
                  <a:pt x="838423" y="838423"/>
                </a:lnTo>
                <a:lnTo>
                  <a:pt x="0" y="83842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-16057" t="0" r="-16057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3836766" y="6011043"/>
            <a:ext cx="12377792" cy="6183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176"/>
              </a:lnSpc>
            </a:pPr>
            <a:r>
              <a:rPr lang="en-US" sz="3600">
                <a:solidFill>
                  <a:srgbClr val="F6CB48"/>
                </a:solidFill>
                <a:latin typeface="Agrandir Heavy"/>
              </a:rPr>
              <a:t>190205063 - SOC Design(Final Design)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2687030" y="6029445"/>
            <a:ext cx="812451" cy="812451"/>
          </a:xfrm>
          <a:custGeom>
            <a:avLst/>
            <a:gdLst/>
            <a:ahLst/>
            <a:cxnLst/>
            <a:rect r="r" b="b" t="t" l="l"/>
            <a:pathLst>
              <a:path h="812451" w="812451">
                <a:moveTo>
                  <a:pt x="0" y="0"/>
                </a:moveTo>
                <a:lnTo>
                  <a:pt x="812452" y="0"/>
                </a:lnTo>
                <a:lnTo>
                  <a:pt x="812452" y="812452"/>
                </a:lnTo>
                <a:lnTo>
                  <a:pt x="0" y="81245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-2911" t="0" r="-2911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4540485" y="6087243"/>
            <a:ext cx="811915" cy="811915"/>
          </a:xfrm>
          <a:custGeom>
            <a:avLst/>
            <a:gdLst/>
            <a:ahLst/>
            <a:cxnLst/>
            <a:rect r="r" b="b" t="t" l="l"/>
            <a:pathLst>
              <a:path h="811915" w="811915">
                <a:moveTo>
                  <a:pt x="0" y="0"/>
                </a:moveTo>
                <a:lnTo>
                  <a:pt x="811914" y="0"/>
                </a:lnTo>
                <a:lnTo>
                  <a:pt x="811914" y="811915"/>
                </a:lnTo>
                <a:lnTo>
                  <a:pt x="0" y="811915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-11255" t="0" r="-11255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3836766" y="6984883"/>
            <a:ext cx="12377792" cy="6183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176"/>
              </a:lnSpc>
            </a:pPr>
            <a:r>
              <a:rPr lang="en-US" sz="3600">
                <a:solidFill>
                  <a:srgbClr val="F6CB48"/>
                </a:solidFill>
                <a:latin typeface="Agrandir Heavy"/>
              </a:rPr>
              <a:t>190205065 - SOC Design, Presentation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2728013" y="6951490"/>
            <a:ext cx="761319" cy="761319"/>
          </a:xfrm>
          <a:custGeom>
            <a:avLst/>
            <a:gdLst/>
            <a:ahLst/>
            <a:cxnLst/>
            <a:rect r="r" b="b" t="t" l="l"/>
            <a:pathLst>
              <a:path h="761319" w="761319">
                <a:moveTo>
                  <a:pt x="0" y="0"/>
                </a:moveTo>
                <a:lnTo>
                  <a:pt x="761318" y="0"/>
                </a:lnTo>
                <a:lnTo>
                  <a:pt x="761318" y="761318"/>
                </a:lnTo>
                <a:lnTo>
                  <a:pt x="0" y="761318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-12171" t="0" r="-12171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4540485" y="7061083"/>
            <a:ext cx="762203" cy="762203"/>
          </a:xfrm>
          <a:custGeom>
            <a:avLst/>
            <a:gdLst/>
            <a:ahLst/>
            <a:cxnLst/>
            <a:rect r="r" b="b" t="t" l="l"/>
            <a:pathLst>
              <a:path h="762203" w="762203">
                <a:moveTo>
                  <a:pt x="0" y="0"/>
                </a:moveTo>
                <a:lnTo>
                  <a:pt x="762202" y="0"/>
                </a:lnTo>
                <a:lnTo>
                  <a:pt x="762202" y="762203"/>
                </a:lnTo>
                <a:lnTo>
                  <a:pt x="0" y="762203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-12608" r="0" b="-12608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B1B1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92600" y="4655614"/>
            <a:ext cx="8226196" cy="7673888"/>
          </a:xfrm>
          <a:custGeom>
            <a:avLst/>
            <a:gdLst/>
            <a:ahLst/>
            <a:cxnLst/>
            <a:rect r="r" b="b" t="t" l="l"/>
            <a:pathLst>
              <a:path h="7673888" w="8226196">
                <a:moveTo>
                  <a:pt x="0" y="0"/>
                </a:moveTo>
                <a:lnTo>
                  <a:pt x="8226196" y="0"/>
                </a:lnTo>
                <a:lnTo>
                  <a:pt x="8226196" y="7673888"/>
                </a:lnTo>
                <a:lnTo>
                  <a:pt x="0" y="76738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237470" y="-4009838"/>
            <a:ext cx="8971066" cy="9086971"/>
          </a:xfrm>
          <a:custGeom>
            <a:avLst/>
            <a:gdLst/>
            <a:ahLst/>
            <a:cxnLst/>
            <a:rect r="r" b="b" t="t" l="l"/>
            <a:pathLst>
              <a:path h="9086971" w="8971066">
                <a:moveTo>
                  <a:pt x="0" y="0"/>
                </a:moveTo>
                <a:lnTo>
                  <a:pt x="8971066" y="0"/>
                </a:lnTo>
                <a:lnTo>
                  <a:pt x="8971066" y="9086971"/>
                </a:lnTo>
                <a:lnTo>
                  <a:pt x="0" y="90869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019958" y="3789536"/>
            <a:ext cx="10819885" cy="8677467"/>
          </a:xfrm>
          <a:custGeom>
            <a:avLst/>
            <a:gdLst/>
            <a:ahLst/>
            <a:cxnLst/>
            <a:rect r="r" b="b" t="t" l="l"/>
            <a:pathLst>
              <a:path h="8677467" w="10819885">
                <a:moveTo>
                  <a:pt x="0" y="0"/>
                </a:moveTo>
                <a:lnTo>
                  <a:pt x="10819885" y="0"/>
                </a:lnTo>
                <a:lnTo>
                  <a:pt x="10819885" y="8677467"/>
                </a:lnTo>
                <a:lnTo>
                  <a:pt x="0" y="867746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408708" y="-3746460"/>
            <a:ext cx="9539353" cy="8823593"/>
          </a:xfrm>
          <a:custGeom>
            <a:avLst/>
            <a:gdLst/>
            <a:ahLst/>
            <a:cxnLst/>
            <a:rect r="r" b="b" t="t" l="l"/>
            <a:pathLst>
              <a:path h="8823593" w="9539353">
                <a:moveTo>
                  <a:pt x="0" y="0"/>
                </a:moveTo>
                <a:lnTo>
                  <a:pt x="9539353" y="0"/>
                </a:lnTo>
                <a:lnTo>
                  <a:pt x="9539353" y="8823593"/>
                </a:lnTo>
                <a:lnTo>
                  <a:pt x="0" y="882359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6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8019958" y="88756"/>
            <a:ext cx="9751138" cy="11670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670"/>
              </a:lnSpc>
            </a:pPr>
            <a:r>
              <a:rPr lang="en-US" sz="6612">
                <a:solidFill>
                  <a:srgbClr val="E89AB0"/>
                </a:solidFill>
                <a:latin typeface="Agrandir Heavy"/>
              </a:rPr>
              <a:t>OVERVIEW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470844" y="1644449"/>
            <a:ext cx="6878870" cy="7085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040"/>
              </a:lnSpc>
            </a:pPr>
            <a:r>
              <a:rPr lang="en-US" sz="3600">
                <a:solidFill>
                  <a:srgbClr val="E5DDC8"/>
                </a:solidFill>
                <a:latin typeface="Agrandir"/>
              </a:rPr>
              <a:t>State Diagram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470844" y="3215971"/>
            <a:ext cx="6878870" cy="7085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040"/>
              </a:lnSpc>
            </a:pPr>
            <a:r>
              <a:rPr lang="en-US" sz="3600">
                <a:solidFill>
                  <a:srgbClr val="E5DDC8"/>
                </a:solidFill>
                <a:latin typeface="Agrandir"/>
              </a:rPr>
              <a:t>TestBench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470844" y="4981575"/>
            <a:ext cx="6878870" cy="7085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040"/>
              </a:lnSpc>
            </a:pPr>
            <a:r>
              <a:rPr lang="en-US" sz="3600">
                <a:solidFill>
                  <a:srgbClr val="E5DDC8"/>
                </a:solidFill>
                <a:latin typeface="Agrandir"/>
              </a:rPr>
              <a:t>SOC Design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470844" y="8549743"/>
            <a:ext cx="6878870" cy="7085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040"/>
              </a:lnSpc>
            </a:pPr>
            <a:r>
              <a:rPr lang="en-US" sz="3600">
                <a:solidFill>
                  <a:srgbClr val="E5DDC8"/>
                </a:solidFill>
                <a:latin typeface="Agrandir"/>
              </a:rPr>
              <a:t>Contribution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470844" y="6902317"/>
            <a:ext cx="6878870" cy="7085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040"/>
              </a:lnSpc>
            </a:pPr>
            <a:r>
              <a:rPr lang="en-US" sz="3600">
                <a:solidFill>
                  <a:srgbClr val="E5DDC8"/>
                </a:solidFill>
                <a:latin typeface="Agrandir"/>
              </a:rPr>
              <a:t>Findings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B1B1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87326" y="3213112"/>
            <a:ext cx="9226770" cy="8573348"/>
          </a:xfrm>
          <a:custGeom>
            <a:avLst/>
            <a:gdLst/>
            <a:ahLst/>
            <a:cxnLst/>
            <a:rect r="r" b="b" t="t" l="l"/>
            <a:pathLst>
              <a:path h="8573348" w="9226770">
                <a:moveTo>
                  <a:pt x="9226770" y="0"/>
                </a:moveTo>
                <a:lnTo>
                  <a:pt x="0" y="0"/>
                </a:lnTo>
                <a:lnTo>
                  <a:pt x="0" y="8573348"/>
                </a:lnTo>
                <a:lnTo>
                  <a:pt x="9226770" y="8573348"/>
                </a:lnTo>
                <a:lnTo>
                  <a:pt x="922677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163620" y="-1016795"/>
            <a:ext cx="10104392" cy="6625224"/>
          </a:xfrm>
          <a:custGeom>
            <a:avLst/>
            <a:gdLst/>
            <a:ahLst/>
            <a:cxnLst/>
            <a:rect r="r" b="b" t="t" l="l"/>
            <a:pathLst>
              <a:path h="6625224" w="10104392">
                <a:moveTo>
                  <a:pt x="0" y="0"/>
                </a:moveTo>
                <a:lnTo>
                  <a:pt x="10104392" y="0"/>
                </a:lnTo>
                <a:lnTo>
                  <a:pt x="10104392" y="6625224"/>
                </a:lnTo>
                <a:lnTo>
                  <a:pt x="0" y="66252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653216" y="4775039"/>
            <a:ext cx="11125200" cy="11553092"/>
          </a:xfrm>
          <a:custGeom>
            <a:avLst/>
            <a:gdLst/>
            <a:ahLst/>
            <a:cxnLst/>
            <a:rect r="r" b="b" t="t" l="l"/>
            <a:pathLst>
              <a:path h="11553092" w="11125200">
                <a:moveTo>
                  <a:pt x="0" y="0"/>
                </a:moveTo>
                <a:lnTo>
                  <a:pt x="11125200" y="0"/>
                </a:lnTo>
                <a:lnTo>
                  <a:pt x="11125200" y="11553093"/>
                </a:lnTo>
                <a:lnTo>
                  <a:pt x="0" y="1155309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423616" y="-3922059"/>
            <a:ext cx="10172453" cy="7844119"/>
          </a:xfrm>
          <a:custGeom>
            <a:avLst/>
            <a:gdLst/>
            <a:ahLst/>
            <a:cxnLst/>
            <a:rect r="r" b="b" t="t" l="l"/>
            <a:pathLst>
              <a:path h="7844119" w="10172453">
                <a:moveTo>
                  <a:pt x="0" y="0"/>
                </a:moveTo>
                <a:lnTo>
                  <a:pt x="10172453" y="0"/>
                </a:lnTo>
                <a:lnTo>
                  <a:pt x="10172453" y="7844118"/>
                </a:lnTo>
                <a:lnTo>
                  <a:pt x="0" y="784411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007520" y="3570671"/>
            <a:ext cx="7206918" cy="39288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747"/>
              </a:lnSpc>
            </a:pPr>
            <a:r>
              <a:rPr lang="en-US" sz="8402">
                <a:solidFill>
                  <a:srgbClr val="E89AB0"/>
                </a:solidFill>
                <a:latin typeface="Agrandir Heavy"/>
              </a:rPr>
              <a:t>THANK YOU FOR LISTENING!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B1B1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86955" y="390769"/>
            <a:ext cx="9259425" cy="9505462"/>
          </a:xfrm>
          <a:custGeom>
            <a:avLst/>
            <a:gdLst/>
            <a:ahLst/>
            <a:cxnLst/>
            <a:rect r="r" b="b" t="t" l="l"/>
            <a:pathLst>
              <a:path h="9505462" w="9259425">
                <a:moveTo>
                  <a:pt x="0" y="0"/>
                </a:moveTo>
                <a:lnTo>
                  <a:pt x="9259424" y="0"/>
                </a:lnTo>
                <a:lnTo>
                  <a:pt x="9259424" y="9505462"/>
                </a:lnTo>
                <a:lnTo>
                  <a:pt x="0" y="95054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404306" y="1357083"/>
            <a:ext cx="13479387" cy="7572834"/>
          </a:xfrm>
          <a:custGeom>
            <a:avLst/>
            <a:gdLst/>
            <a:ahLst/>
            <a:cxnLst/>
            <a:rect r="r" b="b" t="t" l="l"/>
            <a:pathLst>
              <a:path h="7572834" w="13479387">
                <a:moveTo>
                  <a:pt x="0" y="0"/>
                </a:moveTo>
                <a:lnTo>
                  <a:pt x="13479388" y="0"/>
                </a:lnTo>
                <a:lnTo>
                  <a:pt x="13479388" y="7572834"/>
                </a:lnTo>
                <a:lnTo>
                  <a:pt x="0" y="757283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2646" r="0" b="-2646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50681" y="-53341"/>
            <a:ext cx="17609778" cy="11670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70"/>
              </a:lnSpc>
            </a:pPr>
            <a:r>
              <a:rPr lang="en-US" sz="6612">
                <a:solidFill>
                  <a:srgbClr val="E89AB0"/>
                </a:solidFill>
                <a:latin typeface="Agrandir Heavy"/>
              </a:rPr>
              <a:t>STATE DIAGRAM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B1B1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86955" y="390769"/>
            <a:ext cx="9259425" cy="9505462"/>
          </a:xfrm>
          <a:custGeom>
            <a:avLst/>
            <a:gdLst/>
            <a:ahLst/>
            <a:cxnLst/>
            <a:rect r="r" b="b" t="t" l="l"/>
            <a:pathLst>
              <a:path h="9505462" w="9259425">
                <a:moveTo>
                  <a:pt x="0" y="0"/>
                </a:moveTo>
                <a:lnTo>
                  <a:pt x="9259424" y="0"/>
                </a:lnTo>
                <a:lnTo>
                  <a:pt x="9259424" y="9505462"/>
                </a:lnTo>
                <a:lnTo>
                  <a:pt x="0" y="95054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972469" y="4860725"/>
            <a:ext cx="12602365" cy="8795150"/>
          </a:xfrm>
          <a:custGeom>
            <a:avLst/>
            <a:gdLst/>
            <a:ahLst/>
            <a:cxnLst/>
            <a:rect r="r" b="b" t="t" l="l"/>
            <a:pathLst>
              <a:path h="8795150" w="12602365">
                <a:moveTo>
                  <a:pt x="0" y="0"/>
                </a:moveTo>
                <a:lnTo>
                  <a:pt x="12602365" y="0"/>
                </a:lnTo>
                <a:lnTo>
                  <a:pt x="12602365" y="8795150"/>
                </a:lnTo>
                <a:lnTo>
                  <a:pt x="0" y="87951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991612" y="466202"/>
            <a:ext cx="13505875" cy="14713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47"/>
              </a:lnSpc>
            </a:pPr>
            <a:r>
              <a:rPr lang="en-US" sz="8402">
                <a:solidFill>
                  <a:srgbClr val="2F72B1"/>
                </a:solidFill>
                <a:latin typeface="Agrandir Heavy"/>
              </a:rPr>
              <a:t>RTL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02792" y="77888"/>
            <a:ext cx="5788820" cy="101125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821"/>
              </a:lnSpc>
            </a:pPr>
            <a:r>
              <a:rPr lang="en-US" sz="1570">
                <a:solidFill>
                  <a:srgbClr val="E06937"/>
                </a:solidFill>
                <a:latin typeface="Agrandir Heavy"/>
              </a:rPr>
              <a:t>MODULE OVEN(CLK , IN, TEMP , TEMP_TIME,OUT, TT);</a:t>
            </a:r>
          </a:p>
          <a:p>
            <a:pPr>
              <a:lnSpc>
                <a:spcPts val="1821"/>
              </a:lnSpc>
            </a:pPr>
            <a:r>
              <a:rPr lang="en-US" sz="1570">
                <a:solidFill>
                  <a:srgbClr val="E06937"/>
                </a:solidFill>
                <a:latin typeface="Agrandir Heavy"/>
              </a:rPr>
              <a:t>  input clk , in ;</a:t>
            </a:r>
          </a:p>
          <a:p>
            <a:pPr>
              <a:lnSpc>
                <a:spcPts val="1821"/>
              </a:lnSpc>
            </a:pPr>
            <a:r>
              <a:rPr lang="en-US" sz="1570">
                <a:solidFill>
                  <a:srgbClr val="E06937"/>
                </a:solidFill>
                <a:latin typeface="Agrandir Heavy"/>
              </a:rPr>
              <a:t> input [1:0] tt;</a:t>
            </a:r>
          </a:p>
          <a:p>
            <a:pPr>
              <a:lnSpc>
                <a:spcPts val="1821"/>
              </a:lnSpc>
            </a:pPr>
            <a:r>
              <a:rPr lang="en-US" sz="1570">
                <a:solidFill>
                  <a:srgbClr val="E06937"/>
                </a:solidFill>
                <a:latin typeface="Agrandir Heavy"/>
              </a:rPr>
              <a:t>  output reg [1:0] temp ;</a:t>
            </a:r>
          </a:p>
          <a:p>
            <a:pPr>
              <a:lnSpc>
                <a:spcPts val="1821"/>
              </a:lnSpc>
            </a:pPr>
            <a:r>
              <a:rPr lang="en-US" sz="1570">
                <a:solidFill>
                  <a:srgbClr val="E06937"/>
                </a:solidFill>
                <a:latin typeface="Agrandir Heavy"/>
              </a:rPr>
              <a:t>  output reg [1:0] temp_time;</a:t>
            </a:r>
          </a:p>
          <a:p>
            <a:pPr>
              <a:lnSpc>
                <a:spcPts val="1821"/>
              </a:lnSpc>
            </a:pPr>
            <a:r>
              <a:rPr lang="en-US" sz="1570">
                <a:solidFill>
                  <a:srgbClr val="E06937"/>
                </a:solidFill>
                <a:latin typeface="Agrandir Heavy"/>
              </a:rPr>
              <a:t>  output reg out;</a:t>
            </a:r>
          </a:p>
          <a:p>
            <a:pPr>
              <a:lnSpc>
                <a:spcPts val="1821"/>
              </a:lnSpc>
            </a:pPr>
            <a:r>
              <a:rPr lang="en-US" sz="1570">
                <a:solidFill>
                  <a:srgbClr val="E06937"/>
                </a:solidFill>
                <a:latin typeface="Agrandir Heavy"/>
              </a:rPr>
              <a:t>  localparam idle = 3'b000 , temp_sel =3'b001 , easy_sel = 3'b010, time_sel= 3'b011, check = 3'b100 ;   </a:t>
            </a:r>
          </a:p>
          <a:p>
            <a:pPr>
              <a:lnSpc>
                <a:spcPts val="1821"/>
              </a:lnSpc>
            </a:pPr>
            <a:r>
              <a:rPr lang="en-US" sz="1570">
                <a:solidFill>
                  <a:srgbClr val="E06937"/>
                </a:solidFill>
                <a:latin typeface="Agrandir Heavy"/>
              </a:rPr>
              <a:t>  reg [2:0] state ;</a:t>
            </a:r>
          </a:p>
          <a:p>
            <a:pPr>
              <a:lnSpc>
                <a:spcPts val="1821"/>
              </a:lnSpc>
            </a:pPr>
            <a:r>
              <a:rPr lang="en-US" sz="1570">
                <a:solidFill>
                  <a:srgbClr val="E06937"/>
                </a:solidFill>
                <a:latin typeface="Agrandir Heavy"/>
              </a:rPr>
              <a:t>  always @(posedge clk )</a:t>
            </a:r>
          </a:p>
          <a:p>
            <a:pPr>
              <a:lnSpc>
                <a:spcPts val="1821"/>
              </a:lnSpc>
            </a:pPr>
            <a:r>
              <a:rPr lang="en-US" sz="1570">
                <a:solidFill>
                  <a:srgbClr val="E06937"/>
                </a:solidFill>
                <a:latin typeface="Agrandir Heavy"/>
              </a:rPr>
              <a:t>   begin</a:t>
            </a:r>
          </a:p>
          <a:p>
            <a:pPr>
              <a:lnSpc>
                <a:spcPts val="1821"/>
              </a:lnSpc>
            </a:pPr>
            <a:r>
              <a:rPr lang="en-US" sz="1570">
                <a:solidFill>
                  <a:srgbClr val="E06937"/>
                </a:solidFill>
                <a:latin typeface="Agrandir Heavy"/>
              </a:rPr>
              <a:t>    case(state)</a:t>
            </a:r>
          </a:p>
          <a:p>
            <a:pPr>
              <a:lnSpc>
                <a:spcPts val="1821"/>
              </a:lnSpc>
            </a:pPr>
            <a:r>
              <a:rPr lang="en-US" sz="1570">
                <a:solidFill>
                  <a:srgbClr val="E06937"/>
                </a:solidFill>
                <a:latin typeface="Agrandir Heavy"/>
              </a:rPr>
              <a:t>     //idle</a:t>
            </a:r>
          </a:p>
          <a:p>
            <a:pPr>
              <a:lnSpc>
                <a:spcPts val="1821"/>
              </a:lnSpc>
            </a:pPr>
            <a:r>
              <a:rPr lang="en-US" sz="1570">
                <a:solidFill>
                  <a:srgbClr val="E06937"/>
                </a:solidFill>
                <a:latin typeface="Agrandir Heavy"/>
              </a:rPr>
              <a:t>     idle: begin</a:t>
            </a:r>
          </a:p>
          <a:p>
            <a:pPr>
              <a:lnSpc>
                <a:spcPts val="1821"/>
              </a:lnSpc>
            </a:pPr>
            <a:r>
              <a:rPr lang="en-US" sz="1570">
                <a:solidFill>
                  <a:srgbClr val="E06937"/>
                </a:solidFill>
                <a:latin typeface="Agrandir Heavy"/>
              </a:rPr>
              <a:t>      out&lt;=in?0:0;</a:t>
            </a:r>
          </a:p>
          <a:p>
            <a:pPr>
              <a:lnSpc>
                <a:spcPts val="1821"/>
              </a:lnSpc>
            </a:pPr>
            <a:r>
              <a:rPr lang="en-US" sz="1570">
                <a:solidFill>
                  <a:srgbClr val="E06937"/>
                </a:solidFill>
                <a:latin typeface="Agrandir Heavy"/>
              </a:rPr>
              <a:t>      state&lt;=in?temp_sel:idle;</a:t>
            </a:r>
          </a:p>
          <a:p>
            <a:pPr>
              <a:lnSpc>
                <a:spcPts val="1821"/>
              </a:lnSpc>
            </a:pPr>
            <a:r>
              <a:rPr lang="en-US" sz="1570">
                <a:solidFill>
                  <a:srgbClr val="E06937"/>
                </a:solidFill>
                <a:latin typeface="Agrandir Heavy"/>
              </a:rPr>
              <a:t>     end</a:t>
            </a:r>
          </a:p>
          <a:p>
            <a:pPr>
              <a:lnSpc>
                <a:spcPts val="1821"/>
              </a:lnSpc>
            </a:pPr>
            <a:r>
              <a:rPr lang="en-US" sz="1570">
                <a:solidFill>
                  <a:srgbClr val="E06937"/>
                </a:solidFill>
                <a:latin typeface="Agrandir Heavy"/>
              </a:rPr>
              <a:t>     //temp_sel</a:t>
            </a:r>
          </a:p>
          <a:p>
            <a:pPr>
              <a:lnSpc>
                <a:spcPts val="1821"/>
              </a:lnSpc>
            </a:pPr>
            <a:r>
              <a:rPr lang="en-US" sz="1570">
                <a:solidFill>
                  <a:srgbClr val="E06937"/>
                </a:solidFill>
                <a:latin typeface="Agrandir Heavy"/>
              </a:rPr>
              <a:t>     temp_sel : begin</a:t>
            </a:r>
          </a:p>
          <a:p>
            <a:pPr>
              <a:lnSpc>
                <a:spcPts val="1821"/>
              </a:lnSpc>
            </a:pPr>
            <a:r>
              <a:rPr lang="en-US" sz="1570">
                <a:solidFill>
                  <a:srgbClr val="E06937"/>
                </a:solidFill>
                <a:latin typeface="Agrandir Heavy"/>
              </a:rPr>
              <a:t>      out&lt;=in?0:0;</a:t>
            </a:r>
          </a:p>
          <a:p>
            <a:pPr>
              <a:lnSpc>
                <a:spcPts val="1821"/>
              </a:lnSpc>
            </a:pPr>
            <a:r>
              <a:rPr lang="en-US" sz="1570">
                <a:solidFill>
                  <a:srgbClr val="E06937"/>
                </a:solidFill>
                <a:latin typeface="Agrandir Heavy"/>
              </a:rPr>
              <a:t>      state&lt;=in?time_sel:easy_sel;</a:t>
            </a:r>
          </a:p>
          <a:p>
            <a:pPr>
              <a:lnSpc>
                <a:spcPts val="1821"/>
              </a:lnSpc>
            </a:pPr>
            <a:r>
              <a:rPr lang="en-US" sz="1570">
                <a:solidFill>
                  <a:srgbClr val="E06937"/>
                </a:solidFill>
                <a:latin typeface="Agrandir Heavy"/>
              </a:rPr>
              <a:t>     end</a:t>
            </a:r>
          </a:p>
          <a:p>
            <a:pPr>
              <a:lnSpc>
                <a:spcPts val="1821"/>
              </a:lnSpc>
            </a:pPr>
            <a:r>
              <a:rPr lang="en-US" sz="1570">
                <a:solidFill>
                  <a:srgbClr val="E06937"/>
                </a:solidFill>
                <a:latin typeface="Agrandir Heavy"/>
              </a:rPr>
              <a:t>     //easy_sel</a:t>
            </a:r>
          </a:p>
          <a:p>
            <a:pPr>
              <a:lnSpc>
                <a:spcPts val="1821"/>
              </a:lnSpc>
            </a:pPr>
            <a:r>
              <a:rPr lang="en-US" sz="1570">
                <a:solidFill>
                  <a:srgbClr val="E06937"/>
                </a:solidFill>
                <a:latin typeface="Agrandir Heavy"/>
              </a:rPr>
              <a:t>     easy_sel : begin</a:t>
            </a:r>
          </a:p>
          <a:p>
            <a:pPr>
              <a:lnSpc>
                <a:spcPts val="1821"/>
              </a:lnSpc>
            </a:pPr>
            <a:r>
              <a:rPr lang="en-US" sz="1570">
                <a:solidFill>
                  <a:srgbClr val="E06937"/>
                </a:solidFill>
                <a:latin typeface="Agrandir Heavy"/>
              </a:rPr>
              <a:t>      out&lt;=in?0:0;</a:t>
            </a:r>
          </a:p>
          <a:p>
            <a:pPr>
              <a:lnSpc>
                <a:spcPts val="1821"/>
              </a:lnSpc>
            </a:pPr>
            <a:r>
              <a:rPr lang="en-US" sz="1570">
                <a:solidFill>
                  <a:srgbClr val="E06937"/>
                </a:solidFill>
                <a:latin typeface="Agrandir Heavy"/>
              </a:rPr>
              <a:t>      state&lt;=in?check:temp_sel;</a:t>
            </a:r>
          </a:p>
          <a:p>
            <a:pPr>
              <a:lnSpc>
                <a:spcPts val="1821"/>
              </a:lnSpc>
            </a:pPr>
            <a:r>
              <a:rPr lang="en-US" sz="1570">
                <a:solidFill>
                  <a:srgbClr val="E06937"/>
                </a:solidFill>
                <a:latin typeface="Agrandir Heavy"/>
              </a:rPr>
              <a:t>     end</a:t>
            </a:r>
          </a:p>
          <a:p>
            <a:pPr>
              <a:lnSpc>
                <a:spcPts val="1821"/>
              </a:lnSpc>
            </a:pPr>
            <a:r>
              <a:rPr lang="en-US" sz="1570">
                <a:solidFill>
                  <a:srgbClr val="E06937"/>
                </a:solidFill>
                <a:latin typeface="Agrandir Heavy"/>
              </a:rPr>
              <a:t>     //time_sel</a:t>
            </a:r>
          </a:p>
          <a:p>
            <a:pPr>
              <a:lnSpc>
                <a:spcPts val="1821"/>
              </a:lnSpc>
            </a:pPr>
            <a:r>
              <a:rPr lang="en-US" sz="1570">
                <a:solidFill>
                  <a:srgbClr val="E06937"/>
                </a:solidFill>
                <a:latin typeface="Agrandir Heavy"/>
              </a:rPr>
              <a:t>     time_sel : begin</a:t>
            </a:r>
          </a:p>
          <a:p>
            <a:pPr>
              <a:lnSpc>
                <a:spcPts val="1821"/>
              </a:lnSpc>
            </a:pPr>
            <a:r>
              <a:rPr lang="en-US" sz="1570">
                <a:solidFill>
                  <a:srgbClr val="E06937"/>
                </a:solidFill>
                <a:latin typeface="Agrandir Heavy"/>
              </a:rPr>
              <a:t>      out&lt;=in?0:0;</a:t>
            </a:r>
          </a:p>
          <a:p>
            <a:pPr>
              <a:lnSpc>
                <a:spcPts val="1821"/>
              </a:lnSpc>
            </a:pPr>
            <a:r>
              <a:rPr lang="en-US" sz="1570">
                <a:solidFill>
                  <a:srgbClr val="E06937"/>
                </a:solidFill>
                <a:latin typeface="Agrandir Heavy"/>
              </a:rPr>
              <a:t>      state&lt;=in?check:temp_sel;    </a:t>
            </a:r>
          </a:p>
          <a:p>
            <a:pPr>
              <a:lnSpc>
                <a:spcPts val="1821"/>
              </a:lnSpc>
            </a:pPr>
            <a:r>
              <a:rPr lang="en-US" sz="1570">
                <a:solidFill>
                  <a:srgbClr val="E06937"/>
                </a:solidFill>
                <a:latin typeface="Agrandir Heavy"/>
              </a:rPr>
              <a:t>     end</a:t>
            </a:r>
          </a:p>
          <a:p>
            <a:pPr>
              <a:lnSpc>
                <a:spcPts val="1821"/>
              </a:lnSpc>
            </a:pPr>
            <a:r>
              <a:rPr lang="en-US" sz="1570">
                <a:solidFill>
                  <a:srgbClr val="E06937"/>
                </a:solidFill>
                <a:latin typeface="Agrandir Heavy"/>
              </a:rPr>
              <a:t>     //check</a:t>
            </a:r>
          </a:p>
          <a:p>
            <a:pPr>
              <a:lnSpc>
                <a:spcPts val="1821"/>
              </a:lnSpc>
            </a:pPr>
            <a:r>
              <a:rPr lang="en-US" sz="1570">
                <a:solidFill>
                  <a:srgbClr val="E06937"/>
                </a:solidFill>
                <a:latin typeface="Agrandir Heavy"/>
              </a:rPr>
              <a:t>     check: begin</a:t>
            </a:r>
          </a:p>
          <a:p>
            <a:pPr>
              <a:lnSpc>
                <a:spcPts val="1821"/>
              </a:lnSpc>
            </a:pPr>
            <a:r>
              <a:rPr lang="en-US" sz="1570">
                <a:solidFill>
                  <a:srgbClr val="E06937"/>
                </a:solidFill>
                <a:latin typeface="Agrandir Heavy"/>
              </a:rPr>
              <a:t>      out&lt;=in?1:0;</a:t>
            </a:r>
          </a:p>
          <a:p>
            <a:pPr>
              <a:lnSpc>
                <a:spcPts val="1821"/>
              </a:lnSpc>
            </a:pPr>
            <a:r>
              <a:rPr lang="en-US" sz="1570">
                <a:solidFill>
                  <a:srgbClr val="E06937"/>
                </a:solidFill>
                <a:latin typeface="Agrandir Heavy"/>
              </a:rPr>
              <a:t>      state&lt;=in?idle:temp_sel;</a:t>
            </a:r>
          </a:p>
          <a:p>
            <a:pPr>
              <a:lnSpc>
                <a:spcPts val="1821"/>
              </a:lnSpc>
            </a:pPr>
            <a:r>
              <a:rPr lang="en-US" sz="1570">
                <a:solidFill>
                  <a:srgbClr val="E06937"/>
                </a:solidFill>
                <a:latin typeface="Agrandir Heavy"/>
              </a:rPr>
              <a:t>     end</a:t>
            </a:r>
          </a:p>
          <a:p>
            <a:pPr>
              <a:lnSpc>
                <a:spcPts val="1821"/>
              </a:lnSpc>
            </a:pPr>
            <a:r>
              <a:rPr lang="en-US" sz="1570">
                <a:solidFill>
                  <a:srgbClr val="E06937"/>
                </a:solidFill>
                <a:latin typeface="Agrandir Heavy"/>
              </a:rPr>
              <a:t>     // default</a:t>
            </a:r>
          </a:p>
          <a:p>
            <a:pPr>
              <a:lnSpc>
                <a:spcPts val="1821"/>
              </a:lnSpc>
            </a:pPr>
            <a:r>
              <a:rPr lang="en-US" sz="1570">
                <a:solidFill>
                  <a:srgbClr val="E06937"/>
                </a:solidFill>
                <a:latin typeface="Agrandir Heavy"/>
              </a:rPr>
              <a:t>     default: begin</a:t>
            </a:r>
          </a:p>
          <a:p>
            <a:pPr>
              <a:lnSpc>
                <a:spcPts val="1821"/>
              </a:lnSpc>
            </a:pPr>
            <a:r>
              <a:rPr lang="en-US" sz="1570">
                <a:solidFill>
                  <a:srgbClr val="E06937"/>
                </a:solidFill>
                <a:latin typeface="Agrandir Heavy"/>
              </a:rPr>
              <a:t>      out&lt;=0;</a:t>
            </a:r>
          </a:p>
          <a:p>
            <a:pPr>
              <a:lnSpc>
                <a:spcPts val="1821"/>
              </a:lnSpc>
            </a:pPr>
            <a:r>
              <a:rPr lang="en-US" sz="1570">
                <a:solidFill>
                  <a:srgbClr val="E06937"/>
                </a:solidFill>
                <a:latin typeface="Agrandir Heavy"/>
              </a:rPr>
              <a:t>      state&lt;=idle;</a:t>
            </a:r>
          </a:p>
          <a:p>
            <a:pPr>
              <a:lnSpc>
                <a:spcPts val="1821"/>
              </a:lnSpc>
            </a:pPr>
            <a:r>
              <a:rPr lang="en-US" sz="1570">
                <a:solidFill>
                  <a:srgbClr val="E06937"/>
                </a:solidFill>
                <a:latin typeface="Agrandir Heavy"/>
              </a:rPr>
              <a:t>     end</a:t>
            </a:r>
          </a:p>
          <a:p>
            <a:pPr>
              <a:lnSpc>
                <a:spcPts val="1821"/>
              </a:lnSpc>
            </a:pPr>
            <a:r>
              <a:rPr lang="en-US" sz="1570">
                <a:solidFill>
                  <a:srgbClr val="E06937"/>
                </a:solidFill>
                <a:latin typeface="Agrandir Heavy"/>
              </a:rPr>
              <a:t>    endcase</a:t>
            </a:r>
          </a:p>
          <a:p>
            <a:pPr>
              <a:lnSpc>
                <a:spcPts val="1821"/>
              </a:lnSpc>
              <a:spcBef>
                <a:spcPct val="0"/>
              </a:spcBef>
            </a:pPr>
            <a:r>
              <a:rPr lang="en-US" sz="1570">
                <a:solidFill>
                  <a:srgbClr val="E06937"/>
                </a:solidFill>
                <a:latin typeface="Agrandir Heavy"/>
              </a:rPr>
              <a:t>   end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3522827" y="3048540"/>
            <a:ext cx="4765173" cy="68162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262"/>
              </a:lnSpc>
            </a:pPr>
            <a:r>
              <a:rPr lang="en-US" sz="1950">
                <a:solidFill>
                  <a:srgbClr val="E06937"/>
                </a:solidFill>
                <a:latin typeface="Agrandir Heavy"/>
              </a:rPr>
              <a:t>  //TIME SELETION</a:t>
            </a:r>
          </a:p>
          <a:p>
            <a:pPr>
              <a:lnSpc>
                <a:spcPts val="2262"/>
              </a:lnSpc>
            </a:pPr>
            <a:r>
              <a:rPr lang="en-US" sz="1950">
                <a:solidFill>
                  <a:srgbClr val="E06937"/>
                </a:solidFill>
                <a:latin typeface="Agrandir Heavy"/>
              </a:rPr>
              <a:t>   else if (tt==0 &amp; state==3) begin</a:t>
            </a:r>
          </a:p>
          <a:p>
            <a:pPr>
              <a:lnSpc>
                <a:spcPts val="2262"/>
              </a:lnSpc>
            </a:pPr>
            <a:r>
              <a:rPr lang="en-US" sz="1950">
                <a:solidFill>
                  <a:srgbClr val="E06937"/>
                </a:solidFill>
                <a:latin typeface="Agrandir Heavy"/>
              </a:rPr>
              <a:t>      temp&lt;=temp;</a:t>
            </a:r>
          </a:p>
          <a:p>
            <a:pPr>
              <a:lnSpc>
                <a:spcPts val="2262"/>
              </a:lnSpc>
            </a:pPr>
            <a:r>
              <a:rPr lang="en-US" sz="1950">
                <a:solidFill>
                  <a:srgbClr val="E06937"/>
                </a:solidFill>
                <a:latin typeface="Agrandir Heavy"/>
              </a:rPr>
              <a:t>   temp_time&lt;=0;</a:t>
            </a:r>
          </a:p>
          <a:p>
            <a:pPr>
              <a:lnSpc>
                <a:spcPts val="2262"/>
              </a:lnSpc>
            </a:pPr>
            <a:r>
              <a:rPr lang="en-US" sz="1950">
                <a:solidFill>
                  <a:srgbClr val="E06937"/>
                </a:solidFill>
                <a:latin typeface="Agrandir Heavy"/>
              </a:rPr>
              <a:t>      end</a:t>
            </a:r>
          </a:p>
          <a:p>
            <a:pPr>
              <a:lnSpc>
                <a:spcPts val="2262"/>
              </a:lnSpc>
            </a:pPr>
            <a:r>
              <a:rPr lang="en-US" sz="1950">
                <a:solidFill>
                  <a:srgbClr val="E06937"/>
                </a:solidFill>
                <a:latin typeface="Agrandir Heavy"/>
              </a:rPr>
              <a:t>   else if (tt== 1 &amp; state==3) begin</a:t>
            </a:r>
          </a:p>
          <a:p>
            <a:pPr>
              <a:lnSpc>
                <a:spcPts val="2262"/>
              </a:lnSpc>
            </a:pPr>
            <a:r>
              <a:rPr lang="en-US" sz="1950">
                <a:solidFill>
                  <a:srgbClr val="E06937"/>
                </a:solidFill>
                <a:latin typeface="Agrandir Heavy"/>
              </a:rPr>
              <a:t>      temp&lt;=temp;</a:t>
            </a:r>
          </a:p>
          <a:p>
            <a:pPr>
              <a:lnSpc>
                <a:spcPts val="2262"/>
              </a:lnSpc>
            </a:pPr>
            <a:r>
              <a:rPr lang="en-US" sz="1950">
                <a:solidFill>
                  <a:srgbClr val="E06937"/>
                </a:solidFill>
                <a:latin typeface="Agrandir Heavy"/>
              </a:rPr>
              <a:t>   temp_time&lt;=1;</a:t>
            </a:r>
          </a:p>
          <a:p>
            <a:pPr>
              <a:lnSpc>
                <a:spcPts val="2262"/>
              </a:lnSpc>
            </a:pPr>
            <a:r>
              <a:rPr lang="en-US" sz="1950">
                <a:solidFill>
                  <a:srgbClr val="E06937"/>
                </a:solidFill>
                <a:latin typeface="Agrandir Heavy"/>
              </a:rPr>
              <a:t>      end</a:t>
            </a:r>
          </a:p>
          <a:p>
            <a:pPr>
              <a:lnSpc>
                <a:spcPts val="2262"/>
              </a:lnSpc>
            </a:pPr>
            <a:r>
              <a:rPr lang="en-US" sz="1950">
                <a:solidFill>
                  <a:srgbClr val="E06937"/>
                </a:solidFill>
                <a:latin typeface="Agrandir Heavy"/>
              </a:rPr>
              <a:t>   else if (tt== 2 &amp; state==3) begin</a:t>
            </a:r>
          </a:p>
          <a:p>
            <a:pPr>
              <a:lnSpc>
                <a:spcPts val="2262"/>
              </a:lnSpc>
            </a:pPr>
            <a:r>
              <a:rPr lang="en-US" sz="1950">
                <a:solidFill>
                  <a:srgbClr val="E06937"/>
                </a:solidFill>
                <a:latin typeface="Agrandir Heavy"/>
              </a:rPr>
              <a:t>      temp&lt;=temp;</a:t>
            </a:r>
          </a:p>
          <a:p>
            <a:pPr>
              <a:lnSpc>
                <a:spcPts val="2262"/>
              </a:lnSpc>
            </a:pPr>
            <a:r>
              <a:rPr lang="en-US" sz="1950">
                <a:solidFill>
                  <a:srgbClr val="E06937"/>
                </a:solidFill>
                <a:latin typeface="Agrandir Heavy"/>
              </a:rPr>
              <a:t>   temp_time&lt;=2;</a:t>
            </a:r>
          </a:p>
          <a:p>
            <a:pPr>
              <a:lnSpc>
                <a:spcPts val="2262"/>
              </a:lnSpc>
            </a:pPr>
            <a:r>
              <a:rPr lang="en-US" sz="1950">
                <a:solidFill>
                  <a:srgbClr val="E06937"/>
                </a:solidFill>
                <a:latin typeface="Agrandir Heavy"/>
              </a:rPr>
              <a:t>      end</a:t>
            </a:r>
          </a:p>
          <a:p>
            <a:pPr>
              <a:lnSpc>
                <a:spcPts val="2262"/>
              </a:lnSpc>
            </a:pPr>
            <a:r>
              <a:rPr lang="en-US" sz="1950">
                <a:solidFill>
                  <a:srgbClr val="E06937"/>
                </a:solidFill>
                <a:latin typeface="Agrandir Heavy"/>
              </a:rPr>
              <a:t>   else if (tt== 3 &amp; state==3) begin  </a:t>
            </a:r>
          </a:p>
          <a:p>
            <a:pPr>
              <a:lnSpc>
                <a:spcPts val="2262"/>
              </a:lnSpc>
            </a:pPr>
            <a:r>
              <a:rPr lang="en-US" sz="1950">
                <a:solidFill>
                  <a:srgbClr val="E06937"/>
                </a:solidFill>
                <a:latin typeface="Agrandir Heavy"/>
              </a:rPr>
              <a:t>   temp&lt;=temp;</a:t>
            </a:r>
          </a:p>
          <a:p>
            <a:pPr>
              <a:lnSpc>
                <a:spcPts val="2262"/>
              </a:lnSpc>
            </a:pPr>
            <a:r>
              <a:rPr lang="en-US" sz="1950">
                <a:solidFill>
                  <a:srgbClr val="E06937"/>
                </a:solidFill>
                <a:latin typeface="Agrandir Heavy"/>
              </a:rPr>
              <a:t>   temp_time&lt;=3;   </a:t>
            </a:r>
          </a:p>
          <a:p>
            <a:pPr>
              <a:lnSpc>
                <a:spcPts val="2262"/>
              </a:lnSpc>
            </a:pPr>
            <a:r>
              <a:rPr lang="en-US" sz="1950">
                <a:solidFill>
                  <a:srgbClr val="E06937"/>
                </a:solidFill>
                <a:latin typeface="Agrandir Heavy"/>
              </a:rPr>
              <a:t>   end</a:t>
            </a:r>
          </a:p>
          <a:p>
            <a:pPr>
              <a:lnSpc>
                <a:spcPts val="2262"/>
              </a:lnSpc>
            </a:pPr>
            <a:r>
              <a:rPr lang="en-US" sz="1950">
                <a:solidFill>
                  <a:srgbClr val="E06937"/>
                </a:solidFill>
                <a:latin typeface="Agrandir Heavy"/>
              </a:rPr>
              <a:t>   else begin</a:t>
            </a:r>
          </a:p>
          <a:p>
            <a:pPr>
              <a:lnSpc>
                <a:spcPts val="2262"/>
              </a:lnSpc>
            </a:pPr>
            <a:r>
              <a:rPr lang="en-US" sz="1950">
                <a:solidFill>
                  <a:srgbClr val="E06937"/>
                </a:solidFill>
                <a:latin typeface="Agrandir Heavy"/>
              </a:rPr>
              <a:t>    temp&lt;=2'b00;</a:t>
            </a:r>
          </a:p>
          <a:p>
            <a:pPr>
              <a:lnSpc>
                <a:spcPts val="2262"/>
              </a:lnSpc>
            </a:pPr>
            <a:r>
              <a:rPr lang="en-US" sz="1950">
                <a:solidFill>
                  <a:srgbClr val="E06937"/>
                </a:solidFill>
                <a:latin typeface="Agrandir Heavy"/>
              </a:rPr>
              <a:t>   temp_time&lt;=2'b00;    </a:t>
            </a:r>
          </a:p>
          <a:p>
            <a:pPr>
              <a:lnSpc>
                <a:spcPts val="2262"/>
              </a:lnSpc>
            </a:pPr>
            <a:r>
              <a:rPr lang="en-US" sz="1950">
                <a:solidFill>
                  <a:srgbClr val="E06937"/>
                </a:solidFill>
                <a:latin typeface="Agrandir Heavy"/>
              </a:rPr>
              <a:t>   end</a:t>
            </a:r>
          </a:p>
          <a:p>
            <a:pPr>
              <a:lnSpc>
                <a:spcPts val="2262"/>
              </a:lnSpc>
            </a:pPr>
            <a:r>
              <a:rPr lang="en-US" sz="1950">
                <a:solidFill>
                  <a:srgbClr val="E06937"/>
                </a:solidFill>
                <a:latin typeface="Agrandir Heavy"/>
              </a:rPr>
              <a:t>  end</a:t>
            </a:r>
          </a:p>
          <a:p>
            <a:pPr>
              <a:lnSpc>
                <a:spcPts val="2262"/>
              </a:lnSpc>
            </a:pPr>
            <a:r>
              <a:rPr lang="en-US" sz="1950">
                <a:solidFill>
                  <a:srgbClr val="E06937"/>
                </a:solidFill>
                <a:latin typeface="Agrandir Heavy"/>
              </a:rPr>
              <a:t>   endmodule</a:t>
            </a:r>
          </a:p>
          <a:p>
            <a:pPr>
              <a:lnSpc>
                <a:spcPts val="2262"/>
              </a:lnSpc>
              <a:spcBef>
                <a:spcPct val="0"/>
              </a:spcBef>
            </a:pPr>
            <a:r>
              <a:rPr lang="en-US" sz="1950">
                <a:solidFill>
                  <a:srgbClr val="E06937"/>
                </a:solidFill>
                <a:latin typeface="Agrandir Heavy"/>
              </a:rPr>
              <a:t>// final code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407913" y="2533379"/>
            <a:ext cx="4317544" cy="74467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050"/>
              </a:lnSpc>
            </a:pPr>
            <a:r>
              <a:rPr lang="en-US" sz="1767">
                <a:solidFill>
                  <a:srgbClr val="E06937"/>
                </a:solidFill>
                <a:latin typeface="Agrandir Heavy"/>
              </a:rPr>
              <a:t>  ALWAYS @(POSEDGE TT,STATE) BEGIN</a:t>
            </a:r>
          </a:p>
          <a:p>
            <a:pPr>
              <a:lnSpc>
                <a:spcPts val="2050"/>
              </a:lnSpc>
            </a:pPr>
            <a:r>
              <a:rPr lang="en-US" sz="1767">
                <a:solidFill>
                  <a:srgbClr val="E06937"/>
                </a:solidFill>
                <a:latin typeface="Agrandir Heavy"/>
              </a:rPr>
              <a:t>   //ideal</a:t>
            </a:r>
          </a:p>
          <a:p>
            <a:pPr>
              <a:lnSpc>
                <a:spcPts val="2050"/>
              </a:lnSpc>
            </a:pPr>
            <a:r>
              <a:rPr lang="en-US" sz="1767">
                <a:solidFill>
                  <a:srgbClr val="E06937"/>
                </a:solidFill>
                <a:latin typeface="Agrandir Heavy"/>
              </a:rPr>
              <a:t>    if ( state==3'b000) begin</a:t>
            </a:r>
          </a:p>
          <a:p>
            <a:pPr>
              <a:lnSpc>
                <a:spcPts val="2050"/>
              </a:lnSpc>
            </a:pPr>
            <a:r>
              <a:rPr lang="en-US" sz="1767">
                <a:solidFill>
                  <a:srgbClr val="E06937"/>
                </a:solidFill>
                <a:latin typeface="Agrandir Heavy"/>
              </a:rPr>
              <a:t>      temp&lt;=0;</a:t>
            </a:r>
          </a:p>
          <a:p>
            <a:pPr>
              <a:lnSpc>
                <a:spcPts val="2050"/>
              </a:lnSpc>
            </a:pPr>
            <a:r>
              <a:rPr lang="en-US" sz="1767">
                <a:solidFill>
                  <a:srgbClr val="E06937"/>
                </a:solidFill>
                <a:latin typeface="Agrandir Heavy"/>
              </a:rPr>
              <a:t>   temp_time&lt;=0;</a:t>
            </a:r>
          </a:p>
          <a:p>
            <a:pPr>
              <a:lnSpc>
                <a:spcPts val="2050"/>
              </a:lnSpc>
            </a:pPr>
            <a:r>
              <a:rPr lang="en-US" sz="1767">
                <a:solidFill>
                  <a:srgbClr val="E06937"/>
                </a:solidFill>
                <a:latin typeface="Agrandir Heavy"/>
              </a:rPr>
              <a:t>      end</a:t>
            </a:r>
          </a:p>
          <a:p>
            <a:pPr>
              <a:lnSpc>
                <a:spcPts val="2050"/>
              </a:lnSpc>
            </a:pPr>
            <a:r>
              <a:rPr lang="en-US" sz="1767">
                <a:solidFill>
                  <a:srgbClr val="E06937"/>
                </a:solidFill>
                <a:latin typeface="Agrandir Heavy"/>
              </a:rPr>
              <a:t>   //check</a:t>
            </a:r>
          </a:p>
          <a:p>
            <a:pPr>
              <a:lnSpc>
                <a:spcPts val="2050"/>
              </a:lnSpc>
            </a:pPr>
            <a:r>
              <a:rPr lang="en-US" sz="1767">
                <a:solidFill>
                  <a:srgbClr val="E06937"/>
                </a:solidFill>
                <a:latin typeface="Agrandir Heavy"/>
              </a:rPr>
              <a:t>   else if (state==3'b100) begin</a:t>
            </a:r>
          </a:p>
          <a:p>
            <a:pPr>
              <a:lnSpc>
                <a:spcPts val="2050"/>
              </a:lnSpc>
            </a:pPr>
            <a:r>
              <a:rPr lang="en-US" sz="1767">
                <a:solidFill>
                  <a:srgbClr val="E06937"/>
                </a:solidFill>
                <a:latin typeface="Agrandir Heavy"/>
              </a:rPr>
              <a:t>      temp&lt;=temp;</a:t>
            </a:r>
          </a:p>
          <a:p>
            <a:pPr>
              <a:lnSpc>
                <a:spcPts val="2050"/>
              </a:lnSpc>
            </a:pPr>
            <a:r>
              <a:rPr lang="en-US" sz="1767">
                <a:solidFill>
                  <a:srgbClr val="E06937"/>
                </a:solidFill>
                <a:latin typeface="Agrandir Heavy"/>
              </a:rPr>
              <a:t>   temp_time&lt;=temp_time;</a:t>
            </a:r>
          </a:p>
          <a:p>
            <a:pPr>
              <a:lnSpc>
                <a:spcPts val="2050"/>
              </a:lnSpc>
            </a:pPr>
            <a:r>
              <a:rPr lang="en-US" sz="1767">
                <a:solidFill>
                  <a:srgbClr val="E06937"/>
                </a:solidFill>
                <a:latin typeface="Agrandir Heavy"/>
              </a:rPr>
              <a:t>      end</a:t>
            </a:r>
          </a:p>
          <a:p>
            <a:pPr>
              <a:lnSpc>
                <a:spcPts val="2050"/>
              </a:lnSpc>
            </a:pPr>
            <a:r>
              <a:rPr lang="en-US" sz="1767">
                <a:solidFill>
                  <a:srgbClr val="E06937"/>
                </a:solidFill>
                <a:latin typeface="Agrandir Heavy"/>
              </a:rPr>
              <a:t>   //temp seltion</a:t>
            </a:r>
          </a:p>
          <a:p>
            <a:pPr>
              <a:lnSpc>
                <a:spcPts val="2050"/>
              </a:lnSpc>
            </a:pPr>
            <a:r>
              <a:rPr lang="en-US" sz="1767">
                <a:solidFill>
                  <a:srgbClr val="E06937"/>
                </a:solidFill>
                <a:latin typeface="Agrandir Heavy"/>
              </a:rPr>
              <a:t>   else if (tt==0 &amp; state==1) begin</a:t>
            </a:r>
          </a:p>
          <a:p>
            <a:pPr>
              <a:lnSpc>
                <a:spcPts val="2050"/>
              </a:lnSpc>
            </a:pPr>
            <a:r>
              <a:rPr lang="en-US" sz="1767">
                <a:solidFill>
                  <a:srgbClr val="E06937"/>
                </a:solidFill>
                <a:latin typeface="Agrandir Heavy"/>
              </a:rPr>
              <a:t>      temp&lt;=0;</a:t>
            </a:r>
          </a:p>
          <a:p>
            <a:pPr>
              <a:lnSpc>
                <a:spcPts val="2050"/>
              </a:lnSpc>
            </a:pPr>
            <a:r>
              <a:rPr lang="en-US" sz="1767">
                <a:solidFill>
                  <a:srgbClr val="E06937"/>
                </a:solidFill>
                <a:latin typeface="Agrandir Heavy"/>
              </a:rPr>
              <a:t>   temp_time&lt;=0;</a:t>
            </a:r>
          </a:p>
          <a:p>
            <a:pPr>
              <a:lnSpc>
                <a:spcPts val="2050"/>
              </a:lnSpc>
            </a:pPr>
            <a:r>
              <a:rPr lang="en-US" sz="1767">
                <a:solidFill>
                  <a:srgbClr val="E06937"/>
                </a:solidFill>
                <a:latin typeface="Agrandir Heavy"/>
              </a:rPr>
              <a:t>      end</a:t>
            </a:r>
          </a:p>
          <a:p>
            <a:pPr>
              <a:lnSpc>
                <a:spcPts val="2050"/>
              </a:lnSpc>
            </a:pPr>
            <a:r>
              <a:rPr lang="en-US" sz="1767">
                <a:solidFill>
                  <a:srgbClr val="E06937"/>
                </a:solidFill>
                <a:latin typeface="Agrandir Heavy"/>
              </a:rPr>
              <a:t>   else if (tt== 1 &amp; state==1) begin</a:t>
            </a:r>
          </a:p>
          <a:p>
            <a:pPr>
              <a:lnSpc>
                <a:spcPts val="2050"/>
              </a:lnSpc>
            </a:pPr>
            <a:r>
              <a:rPr lang="en-US" sz="1767">
                <a:solidFill>
                  <a:srgbClr val="E06937"/>
                </a:solidFill>
                <a:latin typeface="Agrandir Heavy"/>
              </a:rPr>
              <a:t>      temp&lt;=1;</a:t>
            </a:r>
          </a:p>
          <a:p>
            <a:pPr>
              <a:lnSpc>
                <a:spcPts val="2050"/>
              </a:lnSpc>
            </a:pPr>
            <a:r>
              <a:rPr lang="en-US" sz="1767">
                <a:solidFill>
                  <a:srgbClr val="E06937"/>
                </a:solidFill>
                <a:latin typeface="Agrandir Heavy"/>
              </a:rPr>
              <a:t>   temp_time&lt;=0;</a:t>
            </a:r>
          </a:p>
          <a:p>
            <a:pPr>
              <a:lnSpc>
                <a:spcPts val="2050"/>
              </a:lnSpc>
            </a:pPr>
            <a:r>
              <a:rPr lang="en-US" sz="1767">
                <a:solidFill>
                  <a:srgbClr val="E06937"/>
                </a:solidFill>
                <a:latin typeface="Agrandir Heavy"/>
              </a:rPr>
              <a:t>      end</a:t>
            </a:r>
          </a:p>
          <a:p>
            <a:pPr>
              <a:lnSpc>
                <a:spcPts val="2050"/>
              </a:lnSpc>
            </a:pPr>
            <a:r>
              <a:rPr lang="en-US" sz="1767">
                <a:solidFill>
                  <a:srgbClr val="E06937"/>
                </a:solidFill>
                <a:latin typeface="Agrandir Heavy"/>
              </a:rPr>
              <a:t>   else if (tt== 2 &amp; state==1) begin</a:t>
            </a:r>
          </a:p>
          <a:p>
            <a:pPr>
              <a:lnSpc>
                <a:spcPts val="2050"/>
              </a:lnSpc>
            </a:pPr>
            <a:r>
              <a:rPr lang="en-US" sz="1767">
                <a:solidFill>
                  <a:srgbClr val="E06937"/>
                </a:solidFill>
                <a:latin typeface="Agrandir Heavy"/>
              </a:rPr>
              <a:t>      temp&lt;=2;</a:t>
            </a:r>
          </a:p>
          <a:p>
            <a:pPr>
              <a:lnSpc>
                <a:spcPts val="2050"/>
              </a:lnSpc>
            </a:pPr>
            <a:r>
              <a:rPr lang="en-US" sz="1767">
                <a:solidFill>
                  <a:srgbClr val="E06937"/>
                </a:solidFill>
                <a:latin typeface="Agrandir Heavy"/>
              </a:rPr>
              <a:t>   temp_time&lt;=0;</a:t>
            </a:r>
          </a:p>
          <a:p>
            <a:pPr>
              <a:lnSpc>
                <a:spcPts val="2050"/>
              </a:lnSpc>
            </a:pPr>
            <a:r>
              <a:rPr lang="en-US" sz="1767">
                <a:solidFill>
                  <a:srgbClr val="E06937"/>
                </a:solidFill>
                <a:latin typeface="Agrandir Heavy"/>
              </a:rPr>
              <a:t>      end</a:t>
            </a:r>
          </a:p>
          <a:p>
            <a:pPr>
              <a:lnSpc>
                <a:spcPts val="2050"/>
              </a:lnSpc>
            </a:pPr>
            <a:r>
              <a:rPr lang="en-US" sz="1767">
                <a:solidFill>
                  <a:srgbClr val="E06937"/>
                </a:solidFill>
                <a:latin typeface="Agrandir Heavy"/>
              </a:rPr>
              <a:t>   else if (tt== 3 &amp; state==1) begin</a:t>
            </a:r>
          </a:p>
          <a:p>
            <a:pPr>
              <a:lnSpc>
                <a:spcPts val="2050"/>
              </a:lnSpc>
            </a:pPr>
            <a:r>
              <a:rPr lang="en-US" sz="1767">
                <a:solidFill>
                  <a:srgbClr val="E06937"/>
                </a:solidFill>
                <a:latin typeface="Agrandir Heavy"/>
              </a:rPr>
              <a:t>      temp&lt;=3;</a:t>
            </a:r>
          </a:p>
          <a:p>
            <a:pPr>
              <a:lnSpc>
                <a:spcPts val="2050"/>
              </a:lnSpc>
            </a:pPr>
            <a:r>
              <a:rPr lang="en-US" sz="1767">
                <a:solidFill>
                  <a:srgbClr val="E06937"/>
                </a:solidFill>
                <a:latin typeface="Agrandir Heavy"/>
              </a:rPr>
              <a:t>   temp_time&lt;=0;</a:t>
            </a:r>
          </a:p>
          <a:p>
            <a:pPr>
              <a:lnSpc>
                <a:spcPts val="2050"/>
              </a:lnSpc>
              <a:spcBef>
                <a:spcPct val="0"/>
              </a:spcBef>
            </a:pPr>
            <a:r>
              <a:rPr lang="en-US" sz="1767">
                <a:solidFill>
                  <a:srgbClr val="E06937"/>
                </a:solidFill>
                <a:latin typeface="Agrandir Heavy"/>
              </a:rPr>
              <a:t>      end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725457" y="4614524"/>
            <a:ext cx="4797369" cy="48773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278"/>
              </a:lnSpc>
            </a:pPr>
            <a:r>
              <a:rPr lang="en-US" sz="1963">
                <a:solidFill>
                  <a:srgbClr val="E06937"/>
                </a:solidFill>
                <a:latin typeface="Agrandir Heavy"/>
              </a:rPr>
              <a:t>      // EASY MODE</a:t>
            </a:r>
          </a:p>
          <a:p>
            <a:pPr>
              <a:lnSpc>
                <a:spcPts val="2278"/>
              </a:lnSpc>
            </a:pPr>
            <a:r>
              <a:rPr lang="en-US" sz="1963">
                <a:solidFill>
                  <a:srgbClr val="E06937"/>
                </a:solidFill>
                <a:latin typeface="Agrandir Heavy"/>
              </a:rPr>
              <a:t>   else if (tt==0 &amp; state==2) begin</a:t>
            </a:r>
          </a:p>
          <a:p>
            <a:pPr>
              <a:lnSpc>
                <a:spcPts val="2278"/>
              </a:lnSpc>
            </a:pPr>
            <a:r>
              <a:rPr lang="en-US" sz="1963">
                <a:solidFill>
                  <a:srgbClr val="E06937"/>
                </a:solidFill>
                <a:latin typeface="Agrandir Heavy"/>
              </a:rPr>
              <a:t>      temp&lt;=0;</a:t>
            </a:r>
          </a:p>
          <a:p>
            <a:pPr>
              <a:lnSpc>
                <a:spcPts val="2278"/>
              </a:lnSpc>
            </a:pPr>
            <a:r>
              <a:rPr lang="en-US" sz="1963">
                <a:solidFill>
                  <a:srgbClr val="E06937"/>
                </a:solidFill>
                <a:latin typeface="Agrandir Heavy"/>
              </a:rPr>
              <a:t>   temp_time&lt;=0;</a:t>
            </a:r>
          </a:p>
          <a:p>
            <a:pPr>
              <a:lnSpc>
                <a:spcPts val="2278"/>
              </a:lnSpc>
            </a:pPr>
            <a:r>
              <a:rPr lang="en-US" sz="1963">
                <a:solidFill>
                  <a:srgbClr val="E06937"/>
                </a:solidFill>
                <a:latin typeface="Agrandir Heavy"/>
              </a:rPr>
              <a:t>      end</a:t>
            </a:r>
          </a:p>
          <a:p>
            <a:pPr>
              <a:lnSpc>
                <a:spcPts val="2278"/>
              </a:lnSpc>
            </a:pPr>
            <a:r>
              <a:rPr lang="en-US" sz="1963">
                <a:solidFill>
                  <a:srgbClr val="E06937"/>
                </a:solidFill>
                <a:latin typeface="Agrandir Heavy"/>
              </a:rPr>
              <a:t>   else if (tt== 1 &amp; state==2) begin</a:t>
            </a:r>
          </a:p>
          <a:p>
            <a:pPr>
              <a:lnSpc>
                <a:spcPts val="2278"/>
              </a:lnSpc>
            </a:pPr>
            <a:r>
              <a:rPr lang="en-US" sz="1963">
                <a:solidFill>
                  <a:srgbClr val="E06937"/>
                </a:solidFill>
                <a:latin typeface="Agrandir Heavy"/>
              </a:rPr>
              <a:t>     temp&lt;=1;</a:t>
            </a:r>
          </a:p>
          <a:p>
            <a:pPr>
              <a:lnSpc>
                <a:spcPts val="2278"/>
              </a:lnSpc>
            </a:pPr>
            <a:r>
              <a:rPr lang="en-US" sz="1963">
                <a:solidFill>
                  <a:srgbClr val="E06937"/>
                </a:solidFill>
                <a:latin typeface="Agrandir Heavy"/>
              </a:rPr>
              <a:t>   temp_time&lt;=1;</a:t>
            </a:r>
          </a:p>
          <a:p>
            <a:pPr>
              <a:lnSpc>
                <a:spcPts val="2278"/>
              </a:lnSpc>
            </a:pPr>
            <a:r>
              <a:rPr lang="en-US" sz="1963">
                <a:solidFill>
                  <a:srgbClr val="E06937"/>
                </a:solidFill>
                <a:latin typeface="Agrandir Heavy"/>
              </a:rPr>
              <a:t>      end</a:t>
            </a:r>
          </a:p>
          <a:p>
            <a:pPr>
              <a:lnSpc>
                <a:spcPts val="2278"/>
              </a:lnSpc>
            </a:pPr>
            <a:r>
              <a:rPr lang="en-US" sz="1963">
                <a:solidFill>
                  <a:srgbClr val="E06937"/>
                </a:solidFill>
                <a:latin typeface="Agrandir Heavy"/>
              </a:rPr>
              <a:t>   else if (tt== 2 &amp; state==2) begin</a:t>
            </a:r>
          </a:p>
          <a:p>
            <a:pPr>
              <a:lnSpc>
                <a:spcPts val="2278"/>
              </a:lnSpc>
            </a:pPr>
            <a:r>
              <a:rPr lang="en-US" sz="1963">
                <a:solidFill>
                  <a:srgbClr val="E06937"/>
                </a:solidFill>
                <a:latin typeface="Agrandir Heavy"/>
              </a:rPr>
              <a:t>      temp&lt;=2;</a:t>
            </a:r>
          </a:p>
          <a:p>
            <a:pPr>
              <a:lnSpc>
                <a:spcPts val="2278"/>
              </a:lnSpc>
            </a:pPr>
            <a:r>
              <a:rPr lang="en-US" sz="1963">
                <a:solidFill>
                  <a:srgbClr val="E06937"/>
                </a:solidFill>
                <a:latin typeface="Agrandir Heavy"/>
              </a:rPr>
              <a:t>   temp_time&lt;=2;</a:t>
            </a:r>
          </a:p>
          <a:p>
            <a:pPr>
              <a:lnSpc>
                <a:spcPts val="2278"/>
              </a:lnSpc>
            </a:pPr>
            <a:r>
              <a:rPr lang="en-US" sz="1963">
                <a:solidFill>
                  <a:srgbClr val="E06937"/>
                </a:solidFill>
                <a:latin typeface="Agrandir Heavy"/>
              </a:rPr>
              <a:t>      end</a:t>
            </a:r>
          </a:p>
          <a:p>
            <a:pPr>
              <a:lnSpc>
                <a:spcPts val="2278"/>
              </a:lnSpc>
            </a:pPr>
            <a:r>
              <a:rPr lang="en-US" sz="1963">
                <a:solidFill>
                  <a:srgbClr val="E06937"/>
                </a:solidFill>
                <a:latin typeface="Agrandir Heavy"/>
              </a:rPr>
              <a:t>   else if (tt== 3 &amp; state==2) begin</a:t>
            </a:r>
          </a:p>
          <a:p>
            <a:pPr>
              <a:lnSpc>
                <a:spcPts val="2278"/>
              </a:lnSpc>
            </a:pPr>
            <a:r>
              <a:rPr lang="en-US" sz="1963">
                <a:solidFill>
                  <a:srgbClr val="E06937"/>
                </a:solidFill>
                <a:latin typeface="Agrandir Heavy"/>
              </a:rPr>
              <a:t>     temp&lt;=3;</a:t>
            </a:r>
          </a:p>
          <a:p>
            <a:pPr>
              <a:lnSpc>
                <a:spcPts val="2278"/>
              </a:lnSpc>
            </a:pPr>
            <a:r>
              <a:rPr lang="en-US" sz="1963">
                <a:solidFill>
                  <a:srgbClr val="E06937"/>
                </a:solidFill>
                <a:latin typeface="Agrandir Heavy"/>
              </a:rPr>
              <a:t>   temp_time&lt;=3;</a:t>
            </a:r>
          </a:p>
          <a:p>
            <a:pPr>
              <a:lnSpc>
                <a:spcPts val="2278"/>
              </a:lnSpc>
              <a:spcBef>
                <a:spcPct val="0"/>
              </a:spcBef>
            </a:pPr>
            <a:r>
              <a:rPr lang="en-US" sz="1963">
                <a:solidFill>
                  <a:srgbClr val="E06937"/>
                </a:solidFill>
                <a:latin typeface="Agrandir Heavy"/>
              </a:rPr>
              <a:t>      end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B1B1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86955" y="390769"/>
            <a:ext cx="9259425" cy="9505462"/>
          </a:xfrm>
          <a:custGeom>
            <a:avLst/>
            <a:gdLst/>
            <a:ahLst/>
            <a:cxnLst/>
            <a:rect r="r" b="b" t="t" l="l"/>
            <a:pathLst>
              <a:path h="9505462" w="9259425">
                <a:moveTo>
                  <a:pt x="0" y="0"/>
                </a:moveTo>
                <a:lnTo>
                  <a:pt x="9259424" y="0"/>
                </a:lnTo>
                <a:lnTo>
                  <a:pt x="9259424" y="9505462"/>
                </a:lnTo>
                <a:lnTo>
                  <a:pt x="0" y="95054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972469" y="4860725"/>
            <a:ext cx="12602365" cy="8795150"/>
          </a:xfrm>
          <a:custGeom>
            <a:avLst/>
            <a:gdLst/>
            <a:ahLst/>
            <a:cxnLst/>
            <a:rect r="r" b="b" t="t" l="l"/>
            <a:pathLst>
              <a:path h="8795150" w="12602365">
                <a:moveTo>
                  <a:pt x="0" y="0"/>
                </a:moveTo>
                <a:lnTo>
                  <a:pt x="12602365" y="0"/>
                </a:lnTo>
                <a:lnTo>
                  <a:pt x="12602365" y="8795150"/>
                </a:lnTo>
                <a:lnTo>
                  <a:pt x="0" y="87951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051018" y="1592150"/>
            <a:ext cx="12800305" cy="8509869"/>
          </a:xfrm>
          <a:custGeom>
            <a:avLst/>
            <a:gdLst/>
            <a:ahLst/>
            <a:cxnLst/>
            <a:rect r="r" b="b" t="t" l="l"/>
            <a:pathLst>
              <a:path h="8509869" w="12800305">
                <a:moveTo>
                  <a:pt x="0" y="0"/>
                </a:moveTo>
                <a:lnTo>
                  <a:pt x="12800304" y="0"/>
                </a:lnTo>
                <a:lnTo>
                  <a:pt x="12800304" y="8509869"/>
                </a:lnTo>
                <a:lnTo>
                  <a:pt x="0" y="850986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423" r="-410" b="-4864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473353" y="425134"/>
            <a:ext cx="15646093" cy="11670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70"/>
              </a:lnSpc>
            </a:pPr>
            <a:r>
              <a:rPr lang="en-US" sz="6612">
                <a:solidFill>
                  <a:srgbClr val="E89AB0"/>
                </a:solidFill>
                <a:latin typeface="Agrandir Heavy"/>
              </a:rPr>
              <a:t>TESTBENCH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B1B1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672350" y="3325700"/>
            <a:ext cx="12263486" cy="8825882"/>
          </a:xfrm>
          <a:custGeom>
            <a:avLst/>
            <a:gdLst/>
            <a:ahLst/>
            <a:cxnLst/>
            <a:rect r="r" b="b" t="t" l="l"/>
            <a:pathLst>
              <a:path h="8825882" w="12263486">
                <a:moveTo>
                  <a:pt x="0" y="0"/>
                </a:moveTo>
                <a:lnTo>
                  <a:pt x="12263486" y="0"/>
                </a:lnTo>
                <a:lnTo>
                  <a:pt x="12263486" y="8825882"/>
                </a:lnTo>
                <a:lnTo>
                  <a:pt x="0" y="88258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846841" y="-5413537"/>
            <a:ext cx="15716373" cy="8422738"/>
          </a:xfrm>
          <a:custGeom>
            <a:avLst/>
            <a:gdLst/>
            <a:ahLst/>
            <a:cxnLst/>
            <a:rect r="r" b="b" t="t" l="l"/>
            <a:pathLst>
              <a:path h="8422738" w="15716373">
                <a:moveTo>
                  <a:pt x="0" y="0"/>
                </a:moveTo>
                <a:lnTo>
                  <a:pt x="15716373" y="0"/>
                </a:lnTo>
                <a:lnTo>
                  <a:pt x="15716373" y="8422737"/>
                </a:lnTo>
                <a:lnTo>
                  <a:pt x="0" y="842273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96735" y="2090698"/>
            <a:ext cx="17694530" cy="6677845"/>
          </a:xfrm>
          <a:custGeom>
            <a:avLst/>
            <a:gdLst/>
            <a:ahLst/>
            <a:cxnLst/>
            <a:rect r="r" b="b" t="t" l="l"/>
            <a:pathLst>
              <a:path h="6677845" w="17694530">
                <a:moveTo>
                  <a:pt x="0" y="0"/>
                </a:moveTo>
                <a:lnTo>
                  <a:pt x="17694530" y="0"/>
                </a:lnTo>
                <a:lnTo>
                  <a:pt x="17694530" y="6677845"/>
                </a:lnTo>
                <a:lnTo>
                  <a:pt x="0" y="667784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986" t="0" r="-1986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320953" y="272734"/>
            <a:ext cx="15646093" cy="11670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70"/>
              </a:lnSpc>
            </a:pPr>
            <a:r>
              <a:rPr lang="en-US" sz="6612">
                <a:solidFill>
                  <a:srgbClr val="E89AB0"/>
                </a:solidFill>
                <a:latin typeface="Agrandir Heavy"/>
              </a:rPr>
              <a:t>TESTBENCH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B1B1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672350" y="3325700"/>
            <a:ext cx="12263486" cy="8825882"/>
          </a:xfrm>
          <a:custGeom>
            <a:avLst/>
            <a:gdLst/>
            <a:ahLst/>
            <a:cxnLst/>
            <a:rect r="r" b="b" t="t" l="l"/>
            <a:pathLst>
              <a:path h="8825882" w="12263486">
                <a:moveTo>
                  <a:pt x="0" y="0"/>
                </a:moveTo>
                <a:lnTo>
                  <a:pt x="12263486" y="0"/>
                </a:lnTo>
                <a:lnTo>
                  <a:pt x="12263486" y="8825882"/>
                </a:lnTo>
                <a:lnTo>
                  <a:pt x="0" y="88258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846841" y="-5413537"/>
            <a:ext cx="15716373" cy="8422738"/>
          </a:xfrm>
          <a:custGeom>
            <a:avLst/>
            <a:gdLst/>
            <a:ahLst/>
            <a:cxnLst/>
            <a:rect r="r" b="b" t="t" l="l"/>
            <a:pathLst>
              <a:path h="8422738" w="15716373">
                <a:moveTo>
                  <a:pt x="0" y="0"/>
                </a:moveTo>
                <a:lnTo>
                  <a:pt x="15716373" y="0"/>
                </a:lnTo>
                <a:lnTo>
                  <a:pt x="15716373" y="8422737"/>
                </a:lnTo>
                <a:lnTo>
                  <a:pt x="0" y="842273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206158" y="1041960"/>
            <a:ext cx="12658268" cy="8839331"/>
          </a:xfrm>
          <a:custGeom>
            <a:avLst/>
            <a:gdLst/>
            <a:ahLst/>
            <a:cxnLst/>
            <a:rect r="r" b="b" t="t" l="l"/>
            <a:pathLst>
              <a:path h="8839331" w="12658268">
                <a:moveTo>
                  <a:pt x="0" y="0"/>
                </a:moveTo>
                <a:lnTo>
                  <a:pt x="12658268" y="0"/>
                </a:lnTo>
                <a:lnTo>
                  <a:pt x="12658268" y="8839331"/>
                </a:lnTo>
                <a:lnTo>
                  <a:pt x="0" y="883933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677" t="-18691" r="-32038" b="-24922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-4413336" y="72644"/>
            <a:ext cx="15646093" cy="11670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70"/>
              </a:lnSpc>
            </a:pPr>
            <a:r>
              <a:rPr lang="en-US" sz="6612">
                <a:solidFill>
                  <a:srgbClr val="E89AB0"/>
                </a:solidFill>
                <a:latin typeface="Agrandir Heavy"/>
              </a:rPr>
              <a:t>SOC DESIGN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86149" y="4625349"/>
            <a:ext cx="8357851" cy="8362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880"/>
              </a:lnSpc>
            </a:pPr>
            <a:r>
              <a:rPr lang="en-US" sz="4200">
                <a:solidFill>
                  <a:srgbClr val="F6CB48"/>
                </a:solidFill>
                <a:latin typeface="Agrandir"/>
              </a:rPr>
              <a:t>PAD File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B1B1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672350" y="3325700"/>
            <a:ext cx="12263486" cy="8825882"/>
          </a:xfrm>
          <a:custGeom>
            <a:avLst/>
            <a:gdLst/>
            <a:ahLst/>
            <a:cxnLst/>
            <a:rect r="r" b="b" t="t" l="l"/>
            <a:pathLst>
              <a:path h="8825882" w="12263486">
                <a:moveTo>
                  <a:pt x="0" y="0"/>
                </a:moveTo>
                <a:lnTo>
                  <a:pt x="12263486" y="0"/>
                </a:lnTo>
                <a:lnTo>
                  <a:pt x="12263486" y="8825882"/>
                </a:lnTo>
                <a:lnTo>
                  <a:pt x="0" y="88258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846841" y="-5413537"/>
            <a:ext cx="15716373" cy="8422738"/>
          </a:xfrm>
          <a:custGeom>
            <a:avLst/>
            <a:gdLst/>
            <a:ahLst/>
            <a:cxnLst/>
            <a:rect r="r" b="b" t="t" l="l"/>
            <a:pathLst>
              <a:path h="8422738" w="15716373">
                <a:moveTo>
                  <a:pt x="0" y="0"/>
                </a:moveTo>
                <a:lnTo>
                  <a:pt x="15716373" y="0"/>
                </a:lnTo>
                <a:lnTo>
                  <a:pt x="15716373" y="8422737"/>
                </a:lnTo>
                <a:lnTo>
                  <a:pt x="0" y="842273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641687" y="1350511"/>
            <a:ext cx="14406810" cy="8646069"/>
          </a:xfrm>
          <a:custGeom>
            <a:avLst/>
            <a:gdLst/>
            <a:ahLst/>
            <a:cxnLst/>
            <a:rect r="r" b="b" t="t" l="l"/>
            <a:pathLst>
              <a:path h="8646069" w="14406810">
                <a:moveTo>
                  <a:pt x="0" y="0"/>
                </a:moveTo>
                <a:lnTo>
                  <a:pt x="14406810" y="0"/>
                </a:lnTo>
                <a:lnTo>
                  <a:pt x="14406810" y="8646069"/>
                </a:lnTo>
                <a:lnTo>
                  <a:pt x="0" y="864606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12485" r="0" b="-12485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320953" y="15013"/>
            <a:ext cx="15646093" cy="11670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70"/>
              </a:lnSpc>
            </a:pPr>
            <a:r>
              <a:rPr lang="en-US" sz="6612">
                <a:solidFill>
                  <a:srgbClr val="E89AB0"/>
                </a:solidFill>
                <a:latin typeface="Agrandir Heavy"/>
              </a:rPr>
              <a:t>SOC DESIGN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86149" y="4625349"/>
            <a:ext cx="8357851" cy="8362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880"/>
              </a:lnSpc>
            </a:pPr>
            <a:r>
              <a:rPr lang="en-US" sz="4200">
                <a:solidFill>
                  <a:srgbClr val="F6CB48"/>
                </a:solidFill>
                <a:latin typeface="Agrandir"/>
              </a:rPr>
              <a:t>Synthesis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B1B1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672350" y="3325700"/>
            <a:ext cx="12263486" cy="8825882"/>
          </a:xfrm>
          <a:custGeom>
            <a:avLst/>
            <a:gdLst/>
            <a:ahLst/>
            <a:cxnLst/>
            <a:rect r="r" b="b" t="t" l="l"/>
            <a:pathLst>
              <a:path h="8825882" w="12263486">
                <a:moveTo>
                  <a:pt x="0" y="0"/>
                </a:moveTo>
                <a:lnTo>
                  <a:pt x="12263486" y="0"/>
                </a:lnTo>
                <a:lnTo>
                  <a:pt x="12263486" y="8825882"/>
                </a:lnTo>
                <a:lnTo>
                  <a:pt x="0" y="88258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846841" y="-5413537"/>
            <a:ext cx="15716373" cy="8422738"/>
          </a:xfrm>
          <a:custGeom>
            <a:avLst/>
            <a:gdLst/>
            <a:ahLst/>
            <a:cxnLst/>
            <a:rect r="r" b="b" t="t" l="l"/>
            <a:pathLst>
              <a:path h="8422738" w="15716373">
                <a:moveTo>
                  <a:pt x="0" y="0"/>
                </a:moveTo>
                <a:lnTo>
                  <a:pt x="15716373" y="0"/>
                </a:lnTo>
                <a:lnTo>
                  <a:pt x="15716373" y="8422737"/>
                </a:lnTo>
                <a:lnTo>
                  <a:pt x="0" y="842273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116312" y="291782"/>
            <a:ext cx="11998795" cy="9703437"/>
          </a:xfrm>
          <a:custGeom>
            <a:avLst/>
            <a:gdLst/>
            <a:ahLst/>
            <a:cxnLst/>
            <a:rect r="r" b="b" t="t" l="l"/>
            <a:pathLst>
              <a:path h="9703437" w="11998795">
                <a:moveTo>
                  <a:pt x="0" y="0"/>
                </a:moveTo>
                <a:lnTo>
                  <a:pt x="11998795" y="0"/>
                </a:lnTo>
                <a:lnTo>
                  <a:pt x="11998795" y="9703436"/>
                </a:lnTo>
                <a:lnTo>
                  <a:pt x="0" y="970343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41553" t="-52811" r="-64706" b="-38477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-4701491" y="141041"/>
            <a:ext cx="15646093" cy="11670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70"/>
              </a:lnSpc>
            </a:pPr>
            <a:r>
              <a:rPr lang="en-US" sz="6612">
                <a:solidFill>
                  <a:srgbClr val="E89AB0"/>
                </a:solidFill>
                <a:latin typeface="Agrandir Heavy"/>
              </a:rPr>
              <a:t>SOC DESIGN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86149" y="4625349"/>
            <a:ext cx="8357851" cy="8362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880"/>
              </a:lnSpc>
            </a:pPr>
            <a:r>
              <a:rPr lang="en-US" sz="4200">
                <a:solidFill>
                  <a:srgbClr val="F6CB48"/>
                </a:solidFill>
                <a:latin typeface="Agrandir"/>
              </a:rPr>
              <a:t>Design Import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DAF7y9PC3Lo</dc:identifier>
  <dcterms:modified xsi:type="dcterms:W3CDTF">2011-08-01T06:04:30Z</dcterms:modified>
  <cp:revision>1</cp:revision>
  <dc:title>vlsi</dc:title>
</cp:coreProperties>
</file>